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handoutMasterIdLst>
    <p:handoutMasterId r:id="rId22"/>
  </p:handoutMasterIdLst>
  <p:sldIdLst>
    <p:sldId id="271" r:id="rId2"/>
    <p:sldId id="257" r:id="rId3"/>
    <p:sldId id="261" r:id="rId4"/>
    <p:sldId id="270" r:id="rId5"/>
    <p:sldId id="280" r:id="rId6"/>
    <p:sldId id="267" r:id="rId7"/>
    <p:sldId id="258" r:id="rId8"/>
    <p:sldId id="282" r:id="rId9"/>
    <p:sldId id="259" r:id="rId10"/>
    <p:sldId id="274" r:id="rId11"/>
    <p:sldId id="260" r:id="rId12"/>
    <p:sldId id="272" r:id="rId13"/>
    <p:sldId id="277" r:id="rId14"/>
    <p:sldId id="284" r:id="rId15"/>
    <p:sldId id="269" r:id="rId16"/>
    <p:sldId id="283" r:id="rId17"/>
    <p:sldId id="278" r:id="rId18"/>
    <p:sldId id="279" r:id="rId19"/>
    <p:sldId id="265" r:id="rId2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5E4BA-5748-4879-B1B4-09289B8DE8D4}">
          <p14:sldIdLst/>
        </p14:section>
        <p14:section name="Untitled Section" id="{A56A38EE-6DE7-4787-A183-B417708AFC32}">
          <p14:sldIdLst>
            <p14:sldId id="271"/>
            <p14:sldId id="257"/>
            <p14:sldId id="261"/>
            <p14:sldId id="270"/>
            <p14:sldId id="280"/>
            <p14:sldId id="267"/>
            <p14:sldId id="258"/>
            <p14:sldId id="282"/>
            <p14:sldId id="259"/>
            <p14:sldId id="274"/>
            <p14:sldId id="260"/>
            <p14:sldId id="272"/>
            <p14:sldId id="277"/>
            <p14:sldId id="284"/>
            <p14:sldId id="269"/>
            <p14:sldId id="283"/>
            <p14:sldId id="278"/>
            <p14:sldId id="279"/>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15"/>
    <a:srgbClr val="F1BF09"/>
    <a:srgbClr val="F8CE34"/>
    <a:srgbClr val="0E382E"/>
    <a:srgbClr val="13491C"/>
    <a:srgbClr val="195D24"/>
    <a:srgbClr val="E9AB11"/>
    <a:srgbClr val="DC9D1E"/>
    <a:srgbClr val="B78219"/>
    <a:srgbClr val="A97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86482" autoAdjust="0"/>
  </p:normalViewPr>
  <p:slideViewPr>
    <p:cSldViewPr>
      <p:cViewPr varScale="1">
        <p:scale>
          <a:sx n="65" d="100"/>
          <a:sy n="65" d="100"/>
        </p:scale>
        <p:origin x="708" y="30"/>
      </p:cViewPr>
      <p:guideLst>
        <p:guide orient="horz" pos="2160"/>
        <p:guide pos="2880"/>
      </p:guideLst>
    </p:cSldViewPr>
  </p:slideViewPr>
  <p:outlineViewPr>
    <p:cViewPr>
      <p:scale>
        <a:sx n="33" d="100"/>
        <a:sy n="33" d="100"/>
      </p:scale>
      <p:origin x="48" y="4176"/>
    </p:cViewPr>
  </p:outlineViewPr>
  <p:notesTextViewPr>
    <p:cViewPr>
      <p:scale>
        <a:sx n="1" d="1"/>
        <a:sy n="1" d="1"/>
      </p:scale>
      <p:origin x="0" y="0"/>
    </p:cViewPr>
  </p:notesTextViewPr>
  <p:sorterViewPr>
    <p:cViewPr>
      <p:scale>
        <a:sx n="150" d="100"/>
        <a:sy n="150" d="100"/>
      </p:scale>
      <p:origin x="0" y="5765"/>
    </p:cViewPr>
  </p:sorterViewPr>
  <p:notesViewPr>
    <p:cSldViewPr>
      <p:cViewPr varScale="1">
        <p:scale>
          <a:sx n="61" d="100"/>
          <a:sy n="61" d="100"/>
        </p:scale>
        <p:origin x="-3226" y="-101"/>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26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349" y="0"/>
            <a:ext cx="2950263" cy="496888"/>
          </a:xfrm>
          <a:prstGeom prst="rect">
            <a:avLst/>
          </a:prstGeom>
        </p:spPr>
        <p:txBody>
          <a:bodyPr vert="horz" lIns="91440" tIns="45720" rIns="91440" bIns="45720" rtlCol="0"/>
          <a:lstStyle>
            <a:lvl1pPr algn="r">
              <a:defRPr sz="1200"/>
            </a:lvl1pPr>
          </a:lstStyle>
          <a:p>
            <a:fld id="{7135ABE3-BF79-4800-88C0-D3F5CAAE8C5D}" type="datetimeFigureOut">
              <a:rPr lang="en-AU" smtClean="0"/>
              <a:t>5/05/2016</a:t>
            </a:fld>
            <a:endParaRPr lang="en-AU"/>
          </a:p>
        </p:txBody>
      </p:sp>
      <p:sp>
        <p:nvSpPr>
          <p:cNvPr id="4" name="Footer Placeholder 3"/>
          <p:cNvSpPr>
            <a:spLocks noGrp="1"/>
          </p:cNvSpPr>
          <p:nvPr>
            <p:ph type="ftr" sz="quarter" idx="2"/>
          </p:nvPr>
        </p:nvSpPr>
        <p:spPr>
          <a:xfrm>
            <a:off x="0" y="9440864"/>
            <a:ext cx="2950263"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349" y="9440864"/>
            <a:ext cx="2950263" cy="496887"/>
          </a:xfrm>
          <a:prstGeom prst="rect">
            <a:avLst/>
          </a:prstGeom>
        </p:spPr>
        <p:txBody>
          <a:bodyPr vert="horz" lIns="91440" tIns="45720" rIns="91440" bIns="45720" rtlCol="0" anchor="b"/>
          <a:lstStyle>
            <a:lvl1pPr algn="r">
              <a:defRPr sz="1200"/>
            </a:lvl1pPr>
          </a:lstStyle>
          <a:p>
            <a:fld id="{2E0ED136-5191-45A7-AF9F-3917B22F4B19}" type="slidenum">
              <a:rPr lang="en-AU" smtClean="0"/>
              <a:t>‹#›</a:t>
            </a:fld>
            <a:endParaRPr lang="en-AU"/>
          </a:p>
        </p:txBody>
      </p:sp>
    </p:spTree>
    <p:extLst>
      <p:ext uri="{BB962C8B-B14F-4D97-AF65-F5344CB8AC3E}">
        <p14:creationId xmlns:p14="http://schemas.microsoft.com/office/powerpoint/2010/main" val="59909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99129E5-3C28-42BD-A790-612E4A78B8BF}" type="datetimeFigureOut">
              <a:rPr lang="en-AU" smtClean="0"/>
              <a:t>5/05/2016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2DACFB33-DB3C-4036-8185-DE92EEFC03CE}" type="slidenum">
              <a:rPr lang="en-AU" smtClean="0"/>
              <a:t>‹#›</a:t>
            </a:fld>
            <a:endParaRPr lang="en-AU"/>
          </a:p>
        </p:txBody>
      </p:sp>
    </p:spTree>
    <p:extLst>
      <p:ext uri="{BB962C8B-B14F-4D97-AF65-F5344CB8AC3E}">
        <p14:creationId xmlns:p14="http://schemas.microsoft.com/office/powerpoint/2010/main" val="181594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a:t>
            </a:fld>
            <a:endParaRPr lang="en-AU"/>
          </a:p>
        </p:txBody>
      </p:sp>
    </p:spTree>
    <p:extLst>
      <p:ext uri="{BB962C8B-B14F-4D97-AF65-F5344CB8AC3E}">
        <p14:creationId xmlns:p14="http://schemas.microsoft.com/office/powerpoint/2010/main" val="72048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12</a:t>
            </a:fld>
            <a:endParaRPr lang="en-AU"/>
          </a:p>
        </p:txBody>
      </p:sp>
    </p:spTree>
    <p:extLst>
      <p:ext uri="{BB962C8B-B14F-4D97-AF65-F5344CB8AC3E}">
        <p14:creationId xmlns:p14="http://schemas.microsoft.com/office/powerpoint/2010/main" val="152840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13</a:t>
            </a:fld>
            <a:endParaRPr lang="en-AU"/>
          </a:p>
        </p:txBody>
      </p:sp>
    </p:spTree>
    <p:extLst>
      <p:ext uri="{BB962C8B-B14F-4D97-AF65-F5344CB8AC3E}">
        <p14:creationId xmlns:p14="http://schemas.microsoft.com/office/powerpoint/2010/main" val="152840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15</a:t>
            </a:fld>
            <a:endParaRPr lang="en-AU"/>
          </a:p>
        </p:txBody>
      </p:sp>
    </p:spTree>
    <p:extLst>
      <p:ext uri="{BB962C8B-B14F-4D97-AF65-F5344CB8AC3E}">
        <p14:creationId xmlns:p14="http://schemas.microsoft.com/office/powerpoint/2010/main" val="228871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16</a:t>
            </a:fld>
            <a:endParaRPr lang="en-AU"/>
          </a:p>
        </p:txBody>
      </p:sp>
    </p:spTree>
    <p:extLst>
      <p:ext uri="{BB962C8B-B14F-4D97-AF65-F5344CB8AC3E}">
        <p14:creationId xmlns:p14="http://schemas.microsoft.com/office/powerpoint/2010/main" val="228871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17</a:t>
            </a:fld>
            <a:endParaRPr lang="en-AU"/>
          </a:p>
        </p:txBody>
      </p:sp>
    </p:spTree>
    <p:extLst>
      <p:ext uri="{BB962C8B-B14F-4D97-AF65-F5344CB8AC3E}">
        <p14:creationId xmlns:p14="http://schemas.microsoft.com/office/powerpoint/2010/main" val="228871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AU" dirty="0" smtClean="0"/>
              <a:t>Distribute</a:t>
            </a:r>
            <a:r>
              <a:rPr lang="en-AU" baseline="0" dirty="0" smtClean="0"/>
              <a:t> the Handout.</a:t>
            </a:r>
          </a:p>
          <a:p>
            <a:r>
              <a:rPr lang="en-AU" baseline="0" dirty="0" smtClean="0"/>
              <a:t>Participants are invited to spend some minutes reading and reflecting on </a:t>
            </a:r>
            <a:r>
              <a:rPr lang="en-AU" dirty="0" smtClean="0"/>
              <a:t>the extracts from Pope Francis’ apostolic exhortation,  </a:t>
            </a:r>
            <a:r>
              <a:rPr lang="en-AU" dirty="0" err="1" smtClean="0"/>
              <a:t>Evangelii</a:t>
            </a:r>
            <a:r>
              <a:rPr lang="en-AU" dirty="0" smtClean="0"/>
              <a:t> </a:t>
            </a:r>
            <a:r>
              <a:rPr lang="en-AU" dirty="0" err="1" smtClean="0"/>
              <a:t>Gaudium</a:t>
            </a:r>
            <a:r>
              <a:rPr lang="en-AU" dirty="0" smtClean="0"/>
              <a:t>  and from Brother Michael Green’s writings.</a:t>
            </a:r>
          </a:p>
          <a:p>
            <a:endParaRPr lang="en-AU" dirty="0" smtClean="0"/>
          </a:p>
          <a:p>
            <a:r>
              <a:rPr lang="en-AU" dirty="0" smtClean="0"/>
              <a:t>????</a:t>
            </a:r>
          </a:p>
          <a:p>
            <a:r>
              <a:rPr lang="en-AU" dirty="0" smtClean="0"/>
              <a:t>Participants then break</a:t>
            </a:r>
            <a:r>
              <a:rPr lang="en-AU" baseline="0" dirty="0" smtClean="0"/>
              <a:t> into pairs or threes to share their reflections on the extracts.</a:t>
            </a:r>
          </a:p>
          <a:p>
            <a:r>
              <a:rPr lang="en-AU" baseline="0" dirty="0" smtClean="0"/>
              <a:t>Return to the large group and invite key ideas in relation to the Church which Pope Francis desires.</a:t>
            </a:r>
            <a:endParaRPr lang="en-AU" dirty="0" smtClean="0"/>
          </a:p>
          <a:p>
            <a:r>
              <a:rPr lang="en-AU" dirty="0" smtClean="0"/>
              <a:t/>
            </a:r>
            <a:br>
              <a:rPr lang="en-AU" dirty="0" smtClean="0"/>
            </a:br>
            <a:endParaRPr lang="en-AU" baseline="0" dirty="0" smtClean="0"/>
          </a:p>
        </p:txBody>
      </p:sp>
      <p:sp>
        <p:nvSpPr>
          <p:cNvPr id="4" name="Slide Number Placeholder 3"/>
          <p:cNvSpPr>
            <a:spLocks noGrp="1"/>
          </p:cNvSpPr>
          <p:nvPr>
            <p:ph type="sldNum" sz="quarter" idx="10"/>
          </p:nvPr>
        </p:nvSpPr>
        <p:spPr/>
        <p:txBody>
          <a:bodyPr/>
          <a:lstStyle/>
          <a:p>
            <a:fld id="{2DACFB33-DB3C-4036-8185-DE92EEFC03CE}" type="slidenum">
              <a:rPr lang="en-AU" smtClean="0"/>
              <a:t>18</a:t>
            </a:fld>
            <a:endParaRPr lang="en-AU"/>
          </a:p>
        </p:txBody>
      </p:sp>
    </p:spTree>
    <p:extLst>
      <p:ext uri="{BB962C8B-B14F-4D97-AF65-F5344CB8AC3E}">
        <p14:creationId xmlns:p14="http://schemas.microsoft.com/office/powerpoint/2010/main" val="264982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AU" dirty="0" smtClean="0"/>
              <a:t>Hand out the  Prayer.</a:t>
            </a:r>
          </a:p>
          <a:p>
            <a:endParaRPr lang="en-AU" dirty="0"/>
          </a:p>
          <a:p>
            <a:r>
              <a:rPr lang="en-AU" dirty="0" smtClean="0"/>
              <a:t>Tracey will format this prayer on </a:t>
            </a:r>
            <a:r>
              <a:rPr lang="en-AU" smtClean="0"/>
              <a:t>a separate sheet.</a:t>
            </a:r>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19</a:t>
            </a:fld>
            <a:endParaRPr lang="en-AU"/>
          </a:p>
        </p:txBody>
      </p:sp>
    </p:spTree>
    <p:extLst>
      <p:ext uri="{BB962C8B-B14F-4D97-AF65-F5344CB8AC3E}">
        <p14:creationId xmlns:p14="http://schemas.microsoft.com/office/powerpoint/2010/main" val="285601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AU" dirty="0" smtClean="0"/>
              <a:t>Distribute</a:t>
            </a:r>
            <a:r>
              <a:rPr lang="en-AU" baseline="0" dirty="0" smtClean="0"/>
              <a:t> the Handout.</a:t>
            </a:r>
          </a:p>
          <a:p>
            <a:r>
              <a:rPr lang="en-AU" baseline="0" dirty="0" smtClean="0"/>
              <a:t>Participants are invited to spend some minutes reading and reflecting on </a:t>
            </a:r>
            <a:r>
              <a:rPr lang="en-AU" dirty="0" smtClean="0"/>
              <a:t>the extracts from Pope Francis’ encyclical, </a:t>
            </a:r>
            <a:r>
              <a:rPr lang="en-AU" dirty="0" err="1" smtClean="0"/>
              <a:t>Evangelii</a:t>
            </a:r>
            <a:r>
              <a:rPr lang="en-AU" dirty="0" smtClean="0"/>
              <a:t> </a:t>
            </a:r>
            <a:r>
              <a:rPr lang="en-AU" dirty="0" err="1" smtClean="0"/>
              <a:t>Gaudium</a:t>
            </a:r>
            <a:r>
              <a:rPr lang="en-AU" dirty="0" smtClean="0"/>
              <a:t> and noting what strikes them.</a:t>
            </a:r>
          </a:p>
          <a:p>
            <a:r>
              <a:rPr lang="en-AU" dirty="0" smtClean="0"/>
              <a:t>Participants then break</a:t>
            </a:r>
            <a:r>
              <a:rPr lang="en-AU" baseline="0" dirty="0" smtClean="0"/>
              <a:t> into pairs or threes to share their reflections on the extracts.</a:t>
            </a:r>
          </a:p>
          <a:p>
            <a:r>
              <a:rPr lang="en-AU" baseline="0" dirty="0" smtClean="0"/>
              <a:t>Return to the large group and invite key ideas in relation to the Church which Pope Francis desires.</a:t>
            </a:r>
            <a:endParaRPr lang="en-AU" dirty="0" smtClean="0"/>
          </a:p>
          <a:p>
            <a:r>
              <a:rPr lang="en-AU" dirty="0" smtClean="0"/>
              <a:t/>
            </a:r>
            <a:br>
              <a:rPr lang="en-AU" dirty="0" smtClean="0"/>
            </a:br>
            <a:endParaRPr lang="en-AU" baseline="0" dirty="0" smtClean="0"/>
          </a:p>
        </p:txBody>
      </p:sp>
      <p:sp>
        <p:nvSpPr>
          <p:cNvPr id="4" name="Slide Number Placeholder 3"/>
          <p:cNvSpPr>
            <a:spLocks noGrp="1"/>
          </p:cNvSpPr>
          <p:nvPr>
            <p:ph type="sldNum" sz="quarter" idx="10"/>
          </p:nvPr>
        </p:nvSpPr>
        <p:spPr/>
        <p:txBody>
          <a:bodyPr/>
          <a:lstStyle/>
          <a:p>
            <a:fld id="{2DACFB33-DB3C-4036-8185-DE92EEFC03CE}" type="slidenum">
              <a:rPr lang="en-AU" smtClean="0"/>
              <a:t>2</a:t>
            </a:fld>
            <a:endParaRPr lang="en-AU"/>
          </a:p>
        </p:txBody>
      </p:sp>
    </p:spTree>
    <p:extLst>
      <p:ext uri="{BB962C8B-B14F-4D97-AF65-F5344CB8AC3E}">
        <p14:creationId xmlns:p14="http://schemas.microsoft.com/office/powerpoint/2010/main" val="264982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3</a:t>
            </a:fld>
            <a:endParaRPr lang="en-AU"/>
          </a:p>
        </p:txBody>
      </p:sp>
    </p:spTree>
    <p:extLst>
      <p:ext uri="{BB962C8B-B14F-4D97-AF65-F5344CB8AC3E}">
        <p14:creationId xmlns:p14="http://schemas.microsoft.com/office/powerpoint/2010/main" val="77631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4</a:t>
            </a:fld>
            <a:endParaRPr lang="en-AU"/>
          </a:p>
        </p:txBody>
      </p:sp>
    </p:spTree>
    <p:extLst>
      <p:ext uri="{BB962C8B-B14F-4D97-AF65-F5344CB8AC3E}">
        <p14:creationId xmlns:p14="http://schemas.microsoft.com/office/powerpoint/2010/main" val="241755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6</a:t>
            </a:fld>
            <a:endParaRPr lang="en-AU"/>
          </a:p>
        </p:txBody>
      </p:sp>
    </p:spTree>
    <p:extLst>
      <p:ext uri="{BB962C8B-B14F-4D97-AF65-F5344CB8AC3E}">
        <p14:creationId xmlns:p14="http://schemas.microsoft.com/office/powerpoint/2010/main" val="207212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7</a:t>
            </a:fld>
            <a:endParaRPr lang="en-AU"/>
          </a:p>
        </p:txBody>
      </p:sp>
    </p:spTree>
    <p:extLst>
      <p:ext uri="{BB962C8B-B14F-4D97-AF65-F5344CB8AC3E}">
        <p14:creationId xmlns:p14="http://schemas.microsoft.com/office/powerpoint/2010/main" val="412298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8</a:t>
            </a:fld>
            <a:endParaRPr lang="en-AU"/>
          </a:p>
        </p:txBody>
      </p:sp>
    </p:spTree>
    <p:extLst>
      <p:ext uri="{BB962C8B-B14F-4D97-AF65-F5344CB8AC3E}">
        <p14:creationId xmlns:p14="http://schemas.microsoft.com/office/powerpoint/2010/main" val="324133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9</a:t>
            </a:fld>
            <a:endParaRPr lang="en-AU"/>
          </a:p>
        </p:txBody>
      </p:sp>
    </p:spTree>
    <p:extLst>
      <p:ext uri="{BB962C8B-B14F-4D97-AF65-F5344CB8AC3E}">
        <p14:creationId xmlns:p14="http://schemas.microsoft.com/office/powerpoint/2010/main" val="78597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DACFB33-DB3C-4036-8185-DE92EEFC03CE}" type="slidenum">
              <a:rPr lang="en-AU" smtClean="0"/>
              <a:t>11</a:t>
            </a:fld>
            <a:endParaRPr lang="en-AU"/>
          </a:p>
        </p:txBody>
      </p:sp>
    </p:spTree>
    <p:extLst>
      <p:ext uri="{BB962C8B-B14F-4D97-AF65-F5344CB8AC3E}">
        <p14:creationId xmlns:p14="http://schemas.microsoft.com/office/powerpoint/2010/main" val="878932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90" y="6426202"/>
            <a:ext cx="2819399" cy="126999"/>
          </a:xfrm>
        </p:spPr>
        <p:txBody>
          <a:bodyPr/>
          <a:lstStyle/>
          <a:p>
            <a:fld id="{6D5E67E8-12EA-4B06-B10E-A6B2D213B2AA}" type="datetimeFigureOut">
              <a:rPr lang="en-AU" smtClean="0"/>
              <a:t>5/05/2016</a:t>
            </a:fld>
            <a:endParaRPr lang="en-A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74E6AC84-320B-4877-8E0F-EFC3B2B2D52A}" type="slidenum">
              <a:rPr lang="en-AU" smtClean="0"/>
              <a:t>‹#›</a:t>
            </a:fld>
            <a:endParaRPr lang="en-AU"/>
          </a:p>
        </p:txBody>
      </p:sp>
      <p:sp>
        <p:nvSpPr>
          <p:cNvPr id="15" name="Footer Placeholder 14"/>
          <p:cNvSpPr>
            <a:spLocks noGrp="1"/>
          </p:cNvSpPr>
          <p:nvPr>
            <p:ph type="ftr" sz="quarter" idx="12"/>
          </p:nvPr>
        </p:nvSpPr>
        <p:spPr>
          <a:xfrm>
            <a:off x="3581402" y="6296248"/>
            <a:ext cx="2820987" cy="152400"/>
          </a:xfrm>
        </p:spPr>
        <p:txBody>
          <a:bodyPr/>
          <a:lstStyle/>
          <a:p>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D5E67E8-12EA-4B06-B10E-A6B2D213B2AA}" type="datetimeFigureOut">
              <a:rPr lang="en-AU" smtClean="0"/>
              <a:t>5/05/2016</a:t>
            </a:fld>
            <a:endParaRPr lang="en-AU"/>
          </a:p>
        </p:txBody>
      </p:sp>
      <p:sp>
        <p:nvSpPr>
          <p:cNvPr id="14" name="Slide Number Placeholder 13"/>
          <p:cNvSpPr>
            <a:spLocks noGrp="1"/>
          </p:cNvSpPr>
          <p:nvPr>
            <p:ph type="sldNum" sz="quarter" idx="11"/>
          </p:nvPr>
        </p:nvSpPr>
        <p:spPr/>
        <p:txBody>
          <a:bodyPr/>
          <a:lstStyle/>
          <a:p>
            <a:fld id="{74E6AC84-320B-4877-8E0F-EFC3B2B2D52A}"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D5E67E8-12EA-4B06-B10E-A6B2D213B2AA}" type="datetimeFigureOut">
              <a:rPr lang="en-AU" smtClean="0"/>
              <a:t>5/05/2016</a:t>
            </a:fld>
            <a:endParaRPr lang="en-AU"/>
          </a:p>
        </p:txBody>
      </p:sp>
      <p:sp>
        <p:nvSpPr>
          <p:cNvPr id="14" name="Slide Number Placeholder 13"/>
          <p:cNvSpPr>
            <a:spLocks noGrp="1"/>
          </p:cNvSpPr>
          <p:nvPr>
            <p:ph type="sldNum" sz="quarter" idx="11"/>
          </p:nvPr>
        </p:nvSpPr>
        <p:spPr/>
        <p:txBody>
          <a:bodyPr/>
          <a:lstStyle/>
          <a:p>
            <a:fld id="{74E6AC84-320B-4877-8E0F-EFC3B2B2D52A}"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D5E67E8-12EA-4B06-B10E-A6B2D213B2AA}" type="datetimeFigureOut">
              <a:rPr lang="en-AU" smtClean="0"/>
              <a:t>5/05/2016</a:t>
            </a:fld>
            <a:endParaRPr lang="en-AU"/>
          </a:p>
        </p:txBody>
      </p:sp>
      <p:sp>
        <p:nvSpPr>
          <p:cNvPr id="11" name="Slide Number Placeholder 10"/>
          <p:cNvSpPr>
            <a:spLocks noGrp="1"/>
          </p:cNvSpPr>
          <p:nvPr>
            <p:ph type="sldNum" sz="quarter" idx="11"/>
          </p:nvPr>
        </p:nvSpPr>
        <p:spPr/>
        <p:txBody>
          <a:bodyPr/>
          <a:lstStyle/>
          <a:p>
            <a:fld id="{74E6AC84-320B-4877-8E0F-EFC3B2B2D52A}" type="slidenum">
              <a:rPr lang="en-AU" smtClean="0"/>
              <a:t>‹#›</a:t>
            </a:fld>
            <a:endParaRPr lang="en-AU"/>
          </a:p>
        </p:txBody>
      </p:sp>
      <p:sp>
        <p:nvSpPr>
          <p:cNvPr id="12" name="Footer Placeholder 11"/>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90" y="6426202"/>
            <a:ext cx="2819399" cy="126999"/>
          </a:xfrm>
        </p:spPr>
        <p:txBody>
          <a:bodyPr/>
          <a:lstStyle/>
          <a:p>
            <a:fld id="{6D5E67E8-12EA-4B06-B10E-A6B2D213B2AA}" type="datetimeFigureOut">
              <a:rPr lang="en-AU" smtClean="0"/>
              <a:t>5/05/2016</a:t>
            </a:fld>
            <a:endParaRPr lang="en-AU"/>
          </a:p>
        </p:txBody>
      </p:sp>
      <p:sp>
        <p:nvSpPr>
          <p:cNvPr id="13" name="Slide Number Placeholder 12"/>
          <p:cNvSpPr>
            <a:spLocks noGrp="1"/>
          </p:cNvSpPr>
          <p:nvPr>
            <p:ph type="sldNum" sz="quarter" idx="11"/>
          </p:nvPr>
        </p:nvSpPr>
        <p:spPr>
          <a:xfrm>
            <a:off x="4116388" y="6400800"/>
            <a:ext cx="533400" cy="152400"/>
          </a:xfrm>
        </p:spPr>
        <p:txBody>
          <a:bodyPr/>
          <a:lstStyle/>
          <a:p>
            <a:fld id="{74E6AC84-320B-4877-8E0F-EFC3B2B2D52A}" type="slidenum">
              <a:rPr lang="en-AU" smtClean="0"/>
              <a:t>‹#›</a:t>
            </a:fld>
            <a:endParaRPr lang="en-AU"/>
          </a:p>
        </p:txBody>
      </p:sp>
      <p:sp>
        <p:nvSpPr>
          <p:cNvPr id="14" name="Footer Placeholder 13"/>
          <p:cNvSpPr>
            <a:spLocks noGrp="1"/>
          </p:cNvSpPr>
          <p:nvPr>
            <p:ph type="ftr" sz="quarter" idx="12"/>
          </p:nvPr>
        </p:nvSpPr>
        <p:spPr>
          <a:xfrm>
            <a:off x="838202" y="6296248"/>
            <a:ext cx="2820987" cy="152400"/>
          </a:xfrm>
        </p:spPr>
        <p:txBody>
          <a:bodyPr/>
          <a:lstStyle/>
          <a:p>
            <a:endParaRPr lang="en-AU"/>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2" y="3578225"/>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2"/>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6D5E67E8-12EA-4B06-B10E-A6B2D213B2AA}" type="datetimeFigureOut">
              <a:rPr lang="en-AU" smtClean="0"/>
              <a:t>5/05/2016</a:t>
            </a:fld>
            <a:endParaRPr lang="en-AU"/>
          </a:p>
        </p:txBody>
      </p:sp>
      <p:sp>
        <p:nvSpPr>
          <p:cNvPr id="13" name="Slide Number Placeholder 12"/>
          <p:cNvSpPr>
            <a:spLocks noGrp="1"/>
          </p:cNvSpPr>
          <p:nvPr>
            <p:ph type="sldNum" sz="quarter" idx="11"/>
          </p:nvPr>
        </p:nvSpPr>
        <p:spPr/>
        <p:txBody>
          <a:bodyPr/>
          <a:lstStyle/>
          <a:p>
            <a:fld id="{74E6AC84-320B-4877-8E0F-EFC3B2B2D52A}"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7"/>
            <a:ext cx="3581400" cy="411163"/>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3"/>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9"/>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2"/>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D5E67E8-12EA-4B06-B10E-A6B2D213B2AA}" type="datetimeFigureOut">
              <a:rPr lang="en-AU" smtClean="0"/>
              <a:t>5/05/2016</a:t>
            </a:fld>
            <a:endParaRPr lang="en-AU"/>
          </a:p>
        </p:txBody>
      </p:sp>
      <p:sp>
        <p:nvSpPr>
          <p:cNvPr id="14" name="Slide Number Placeholder 13"/>
          <p:cNvSpPr>
            <a:spLocks noGrp="1"/>
          </p:cNvSpPr>
          <p:nvPr>
            <p:ph type="sldNum" sz="quarter" idx="11"/>
          </p:nvPr>
        </p:nvSpPr>
        <p:spPr/>
        <p:txBody>
          <a:bodyPr/>
          <a:lstStyle/>
          <a:p>
            <a:fld id="{74E6AC84-320B-4877-8E0F-EFC3B2B2D52A}"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D5E67E8-12EA-4B06-B10E-A6B2D213B2AA}" type="datetimeFigureOut">
              <a:rPr lang="en-AU" smtClean="0"/>
              <a:t>5/05/2016</a:t>
            </a:fld>
            <a:endParaRPr lang="en-AU"/>
          </a:p>
        </p:txBody>
      </p:sp>
      <p:sp>
        <p:nvSpPr>
          <p:cNvPr id="10" name="Slide Number Placeholder 9"/>
          <p:cNvSpPr>
            <a:spLocks noGrp="1"/>
          </p:cNvSpPr>
          <p:nvPr>
            <p:ph type="sldNum" sz="quarter" idx="11"/>
          </p:nvPr>
        </p:nvSpPr>
        <p:spPr/>
        <p:txBody>
          <a:bodyPr/>
          <a:lstStyle/>
          <a:p>
            <a:fld id="{74E6AC84-320B-4877-8E0F-EFC3B2B2D52A}" type="slidenum">
              <a:rPr lang="en-AU" smtClean="0"/>
              <a:t>‹#›</a:t>
            </a:fld>
            <a:endParaRPr lang="en-AU"/>
          </a:p>
        </p:txBody>
      </p:sp>
      <p:sp>
        <p:nvSpPr>
          <p:cNvPr id="11" name="Footer Placeholder 10"/>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D5E67E8-12EA-4B06-B10E-A6B2D213B2AA}" type="datetimeFigureOut">
              <a:rPr lang="en-AU" smtClean="0"/>
              <a:t>5/05/2016</a:t>
            </a:fld>
            <a:endParaRPr lang="en-AU"/>
          </a:p>
        </p:txBody>
      </p:sp>
      <p:sp>
        <p:nvSpPr>
          <p:cNvPr id="9" name="Slide Number Placeholder 8"/>
          <p:cNvSpPr>
            <a:spLocks noGrp="1"/>
          </p:cNvSpPr>
          <p:nvPr>
            <p:ph type="sldNum" sz="quarter" idx="11"/>
          </p:nvPr>
        </p:nvSpPr>
        <p:spPr/>
        <p:txBody>
          <a:bodyPr/>
          <a:lstStyle/>
          <a:p>
            <a:fld id="{74E6AC84-320B-4877-8E0F-EFC3B2B2D52A}"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3"/>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D5E67E8-12EA-4B06-B10E-A6B2D213B2AA}" type="datetimeFigureOut">
              <a:rPr lang="en-AU" smtClean="0"/>
              <a:t>5/05/2016</a:t>
            </a:fld>
            <a:endParaRPr lang="en-AU"/>
          </a:p>
        </p:txBody>
      </p:sp>
      <p:sp>
        <p:nvSpPr>
          <p:cNvPr id="16" name="Slide Number Placeholder 15"/>
          <p:cNvSpPr>
            <a:spLocks noGrp="1"/>
          </p:cNvSpPr>
          <p:nvPr>
            <p:ph type="sldNum" sz="quarter" idx="11"/>
          </p:nvPr>
        </p:nvSpPr>
        <p:spPr/>
        <p:txBody>
          <a:bodyPr/>
          <a:lstStyle/>
          <a:p>
            <a:fld id="{74E6AC84-320B-4877-8E0F-EFC3B2B2D52A}"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2"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1"/>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3"/>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6D5E67E8-12EA-4B06-B10E-A6B2D213B2AA}" type="datetimeFigureOut">
              <a:rPr lang="en-AU" smtClean="0"/>
              <a:t>5/05/2016</a:t>
            </a:fld>
            <a:endParaRPr lang="en-AU"/>
          </a:p>
        </p:txBody>
      </p:sp>
      <p:sp>
        <p:nvSpPr>
          <p:cNvPr id="17" name="Slide Number Placeholder 16"/>
          <p:cNvSpPr>
            <a:spLocks noGrp="1"/>
          </p:cNvSpPr>
          <p:nvPr>
            <p:ph type="sldNum" sz="quarter" idx="11"/>
          </p:nvPr>
        </p:nvSpPr>
        <p:spPr/>
        <p:txBody>
          <a:bodyPr/>
          <a:lstStyle/>
          <a:p>
            <a:fld id="{74E6AC84-320B-4877-8E0F-EFC3B2B2D52A}" type="slidenum">
              <a:rPr lang="en-AU" smtClean="0"/>
              <a:t>‹#›</a:t>
            </a:fld>
            <a:endParaRPr lang="en-AU"/>
          </a:p>
        </p:txBody>
      </p:sp>
      <p:sp>
        <p:nvSpPr>
          <p:cNvPr id="18" name="Footer Placeholder 17"/>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2">
                <a:lumMod val="40000"/>
                <a:lumOff val="60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5"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2"/>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74E6AC84-320B-4877-8E0F-EFC3B2B2D52A}" type="slidenum">
              <a:rPr lang="en-AU" smtClean="0"/>
              <a:t>‹#›</a:t>
            </a:fld>
            <a:endParaRPr lang="en-AU"/>
          </a:p>
        </p:txBody>
      </p:sp>
      <p:sp>
        <p:nvSpPr>
          <p:cNvPr id="9" name="Date Placeholder 8"/>
          <p:cNvSpPr>
            <a:spLocks noGrp="1"/>
          </p:cNvSpPr>
          <p:nvPr>
            <p:ph type="dt" sz="half" idx="2"/>
          </p:nvPr>
        </p:nvSpPr>
        <p:spPr>
          <a:xfrm>
            <a:off x="4876803" y="6426202"/>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6D5E67E8-12EA-4B06-B10E-A6B2D213B2AA}" type="datetimeFigureOut">
              <a:rPr lang="en-AU" smtClean="0"/>
              <a:t>5/05/2016</a:t>
            </a:fld>
            <a:endParaRPr lang="en-AU"/>
          </a:p>
        </p:txBody>
      </p:sp>
      <p:sp>
        <p:nvSpPr>
          <p:cNvPr id="10" name="Footer Placeholder 9"/>
          <p:cNvSpPr>
            <a:spLocks noGrp="1"/>
          </p:cNvSpPr>
          <p:nvPr>
            <p:ph type="ftr" sz="quarter" idx="3"/>
          </p:nvPr>
        </p:nvSpPr>
        <p:spPr>
          <a:xfrm>
            <a:off x="4875215"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96" t="5364" r="7396" b="5216"/>
          <a:stretch/>
        </p:blipFill>
        <p:spPr>
          <a:xfrm>
            <a:off x="-36512" y="744"/>
            <a:ext cx="9353550" cy="6940838"/>
          </a:xfrm>
          <a:prstGeom prst="rect">
            <a:avLst/>
          </a:prstGeom>
        </p:spPr>
      </p:pic>
    </p:spTree>
    <p:extLst>
      <p:ext uri="{BB962C8B-B14F-4D97-AF65-F5344CB8AC3E}">
        <p14:creationId xmlns:p14="http://schemas.microsoft.com/office/powerpoint/2010/main" val="2400189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000">
              <a:srgbClr val="DC9D1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10" y="765042"/>
            <a:ext cx="7560579" cy="53279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710" y="765042"/>
            <a:ext cx="7560579" cy="5327915"/>
          </a:xfrm>
          <a:prstGeom prst="rect">
            <a:avLst/>
          </a:prstGeom>
        </p:spPr>
      </p:pic>
    </p:spTree>
    <p:extLst>
      <p:ext uri="{BB962C8B-B14F-4D97-AF65-F5344CB8AC3E}">
        <p14:creationId xmlns:p14="http://schemas.microsoft.com/office/powerpoint/2010/main" val="144216859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000">
              <a:srgbClr val="DC9D1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751" b="71360"/>
          <a:stretch/>
        </p:blipFill>
        <p:spPr>
          <a:xfrm>
            <a:off x="0" y="349610"/>
            <a:ext cx="9144000" cy="1221297"/>
          </a:xfrm>
          <a:prstGeom prst="rect">
            <a:avLst/>
          </a:prstGeom>
        </p:spPr>
      </p:pic>
      <p:pic>
        <p:nvPicPr>
          <p:cNvPr id="8" name="Picture 7" descr="C:\Users\gail.coates\Desktop\emili and Pope.jpg"/>
          <p:cNvPicPr/>
          <p:nvPr/>
        </p:nvPicPr>
        <p:blipFill rotWithShape="1">
          <a:blip r:embed="rId4">
            <a:extLst>
              <a:ext uri="{28A0092B-C50C-407E-A947-70E740481C1C}">
                <a14:useLocalDpi xmlns:a14="http://schemas.microsoft.com/office/drawing/2010/main" val="0"/>
              </a:ext>
            </a:extLst>
          </a:blip>
          <a:srcRect l="26567" r="19921"/>
          <a:stretch/>
        </p:blipFill>
        <p:spPr bwMode="auto">
          <a:xfrm>
            <a:off x="5752188" y="1570907"/>
            <a:ext cx="2678949" cy="229014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21979" y="1340768"/>
            <a:ext cx="5030141" cy="5184576"/>
          </a:xfrm>
        </p:spPr>
        <p:txBody>
          <a:bodyPr>
            <a:normAutofit fontScale="92500" lnSpcReduction="10000"/>
          </a:bodyPr>
          <a:lstStyle/>
          <a:p>
            <a:pPr algn="l"/>
            <a:r>
              <a:rPr lang="en-AU" sz="2400" dirty="0"/>
              <a:t>The Holy Spirit also enriches the entire evangelizing Church with </a:t>
            </a:r>
            <a:r>
              <a:rPr lang="en-AU" sz="2400" dirty="0">
                <a:solidFill>
                  <a:schemeClr val="tx1"/>
                </a:solidFill>
              </a:rPr>
              <a:t>different </a:t>
            </a:r>
            <a:r>
              <a:rPr lang="en-AU" sz="2400" b="1" dirty="0">
                <a:solidFill>
                  <a:srgbClr val="F1BF09"/>
                </a:solidFill>
              </a:rPr>
              <a:t>charisms.</a:t>
            </a:r>
            <a:r>
              <a:rPr lang="en-AU" sz="2400" b="1" dirty="0">
                <a:solidFill>
                  <a:srgbClr val="FFC000"/>
                </a:solidFill>
              </a:rPr>
              <a:t> </a:t>
            </a:r>
            <a:r>
              <a:rPr lang="en-AU" sz="2400" dirty="0"/>
              <a:t>These gifts are meant to renew and build up the Church. They </a:t>
            </a:r>
            <a:r>
              <a:rPr lang="en-AU" sz="2400" b="1" dirty="0">
                <a:solidFill>
                  <a:srgbClr val="F1BF09"/>
                </a:solidFill>
              </a:rPr>
              <a:t>are not an inheritance, safely se­cured and entrusted to a small group for safe­keeping; rather they are gifts of the Spirit inte­grated into the body of the Church, drawn to the centre which is Christ and then channelled into an evangelizing impulse. </a:t>
            </a:r>
            <a:r>
              <a:rPr lang="en-AU" sz="2400" dirty="0"/>
              <a:t>A sure sign of the authenticity of a charism is its ecclesial charac­ter, its ability to be integrated harmoniously into the life of God’s holy and faithful people for the good of all. </a:t>
            </a:r>
          </a:p>
          <a:p>
            <a:pPr algn="l">
              <a:spcBef>
                <a:spcPts val="1600"/>
              </a:spcBef>
            </a:pPr>
            <a:r>
              <a:rPr lang="en-AU" sz="1800" i="1" dirty="0" smtClean="0"/>
              <a:t>(</a:t>
            </a:r>
            <a:r>
              <a:rPr lang="en-AU" sz="1800" i="1" dirty="0"/>
              <a:t>extract from </a:t>
            </a:r>
            <a:r>
              <a:rPr lang="en-AU" sz="1800" i="1" dirty="0" err="1"/>
              <a:t>Evangelii</a:t>
            </a:r>
            <a:r>
              <a:rPr lang="en-AU" sz="1800" i="1" dirty="0"/>
              <a:t> </a:t>
            </a:r>
            <a:r>
              <a:rPr lang="en-AU" sz="1800" i="1" dirty="0" err="1"/>
              <a:t>Gaudium</a:t>
            </a:r>
            <a:r>
              <a:rPr lang="en-AU" sz="1800" i="1" dirty="0"/>
              <a:t>, 130)</a:t>
            </a:r>
          </a:p>
          <a:p>
            <a:pPr algn="l"/>
            <a:endParaRPr lang="en-AU" sz="1800" b="1" dirty="0">
              <a:solidFill>
                <a:schemeClr val="tx1"/>
              </a:solidFill>
            </a:endParaRPr>
          </a:p>
        </p:txBody>
      </p:sp>
      <p:sp>
        <p:nvSpPr>
          <p:cNvPr id="3" name="TextBox 2"/>
          <p:cNvSpPr txBox="1"/>
          <p:nvPr/>
        </p:nvSpPr>
        <p:spPr>
          <a:xfrm>
            <a:off x="649363" y="560147"/>
            <a:ext cx="8494637" cy="800219"/>
          </a:xfrm>
          <a:prstGeom prst="rect">
            <a:avLst/>
          </a:prstGeom>
          <a:noFill/>
        </p:spPr>
        <p:txBody>
          <a:bodyPr wrap="square" rtlCol="0">
            <a:spAutoFit/>
          </a:bodyPr>
          <a:lstStyle/>
          <a:p>
            <a:r>
              <a:rPr lang="en-AU" sz="2800" b="1" dirty="0"/>
              <a:t>Charisms in the Church</a:t>
            </a:r>
          </a:p>
          <a:p>
            <a:endParaRPr lang="en-AU" dirty="0"/>
          </a:p>
        </p:txBody>
      </p:sp>
    </p:spTree>
    <p:extLst>
      <p:ext uri="{BB962C8B-B14F-4D97-AF65-F5344CB8AC3E}">
        <p14:creationId xmlns:p14="http://schemas.microsoft.com/office/powerpoint/2010/main" val="35633774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0E382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193" b="75338"/>
          <a:stretch/>
        </p:blipFill>
        <p:spPr>
          <a:xfrm>
            <a:off x="-27856" y="281781"/>
            <a:ext cx="9144000" cy="1000126"/>
          </a:xfrm>
          <a:prstGeom prst="rect">
            <a:avLst/>
          </a:prstGeom>
        </p:spPr>
      </p:pic>
      <p:sp>
        <p:nvSpPr>
          <p:cNvPr id="5" name="Rectangle 4"/>
          <p:cNvSpPr/>
          <p:nvPr/>
        </p:nvSpPr>
        <p:spPr>
          <a:xfrm>
            <a:off x="523994" y="540662"/>
            <a:ext cx="8312035" cy="8771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b="1" cap="all" dirty="0" smtClean="0"/>
              <a:t>Abbot Mark Patrick Hederman</a:t>
            </a:r>
            <a:endParaRPr lang="en-AU" sz="2800" b="1" cap="all" dirty="0"/>
          </a:p>
          <a:p>
            <a:pPr>
              <a:spcBef>
                <a:spcPts val="600"/>
              </a:spcBef>
            </a:pPr>
            <a:r>
              <a:rPr lang="en-AU" b="1" dirty="0"/>
              <a:t>a</a:t>
            </a:r>
            <a:r>
              <a:rPr lang="en-AU" b="1" dirty="0" smtClean="0"/>
              <a:t> monk of Genstal Abbey in Ireland</a:t>
            </a:r>
            <a:endParaRPr lang="en-AU" b="1" dirty="0"/>
          </a:p>
        </p:txBody>
      </p:sp>
      <p:sp>
        <p:nvSpPr>
          <p:cNvPr id="2" name="TextBox 1"/>
          <p:cNvSpPr txBox="1"/>
          <p:nvPr/>
        </p:nvSpPr>
        <p:spPr>
          <a:xfrm>
            <a:off x="523994" y="1689189"/>
            <a:ext cx="6984776" cy="2954655"/>
          </a:xfrm>
          <a:prstGeom prst="rect">
            <a:avLst/>
          </a:prstGeom>
          <a:noFill/>
        </p:spPr>
        <p:txBody>
          <a:bodyPr wrap="square" rtlCol="0">
            <a:spAutoFit/>
          </a:bodyPr>
          <a:lstStyle/>
          <a:p>
            <a:r>
              <a:rPr lang="en-US" sz="2400" i="1" dirty="0"/>
              <a:t>Abbot Mark Patrick Hederman delivered a short address on the topic “We need to talk about Ireland”. </a:t>
            </a:r>
            <a:endParaRPr lang="en-AU" sz="2400" dirty="0"/>
          </a:p>
          <a:p>
            <a:r>
              <a:rPr lang="en-US" sz="2400" dirty="0"/>
              <a:t>He speaks about building an imaginative and hopeful future. </a:t>
            </a:r>
          </a:p>
          <a:p>
            <a:endParaRPr lang="en-US" sz="2400" dirty="0"/>
          </a:p>
          <a:p>
            <a:r>
              <a:rPr lang="en-US" sz="2400" dirty="0" smtClean="0">
                <a:solidFill>
                  <a:schemeClr val="accent2">
                    <a:lumMod val="20000"/>
                    <a:lumOff val="80000"/>
                  </a:schemeClr>
                </a:solidFill>
              </a:rPr>
              <a:t>It </a:t>
            </a:r>
            <a:r>
              <a:rPr lang="en-US" sz="2400" dirty="0">
                <a:solidFill>
                  <a:schemeClr val="accent2">
                    <a:lumMod val="20000"/>
                    <a:lumOff val="80000"/>
                  </a:schemeClr>
                </a:solidFill>
              </a:rPr>
              <a:t>is helpful to apply his comments to the </a:t>
            </a:r>
            <a:r>
              <a:rPr lang="en-US" sz="2400" dirty="0" smtClean="0">
                <a:solidFill>
                  <a:schemeClr val="accent2">
                    <a:lumMod val="20000"/>
                    <a:lumOff val="80000"/>
                  </a:schemeClr>
                </a:solidFill>
              </a:rPr>
              <a:t>              Marist </a:t>
            </a:r>
            <a:r>
              <a:rPr lang="en-US" sz="2400" dirty="0">
                <a:solidFill>
                  <a:schemeClr val="accent2">
                    <a:lumMod val="20000"/>
                    <a:lumOff val="80000"/>
                  </a:schemeClr>
                </a:solidFill>
              </a:rPr>
              <a:t>Association …..</a:t>
            </a:r>
            <a:endParaRPr lang="en-AU" sz="2400" dirty="0">
              <a:solidFill>
                <a:schemeClr val="accent2">
                  <a:lumMod val="20000"/>
                  <a:lumOff val="80000"/>
                </a:schemeClr>
              </a:solidFill>
            </a:endParaRPr>
          </a:p>
          <a:p>
            <a:endParaRPr lang="en-AU"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828" r="5688"/>
          <a:stretch/>
        </p:blipFill>
        <p:spPr>
          <a:xfrm>
            <a:off x="5364088" y="4380706"/>
            <a:ext cx="2800351" cy="185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38027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0E382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193" b="75338"/>
          <a:stretch/>
        </p:blipFill>
        <p:spPr>
          <a:xfrm>
            <a:off x="-27856" y="116632"/>
            <a:ext cx="9144000" cy="1800199"/>
          </a:xfrm>
          <a:prstGeom prst="rect">
            <a:avLst/>
          </a:prstGeom>
        </p:spPr>
      </p:pic>
      <p:sp>
        <p:nvSpPr>
          <p:cNvPr id="5" name="Rectangle 4"/>
          <p:cNvSpPr/>
          <p:nvPr/>
        </p:nvSpPr>
        <p:spPr>
          <a:xfrm>
            <a:off x="583407" y="556080"/>
            <a:ext cx="7516985"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b="1" dirty="0"/>
              <a:t>How relevant are Abbot Mark’s comments to the Marist Association?</a:t>
            </a:r>
          </a:p>
        </p:txBody>
      </p:sp>
      <p:sp>
        <p:nvSpPr>
          <p:cNvPr id="2" name="TextBox 1"/>
          <p:cNvSpPr txBox="1"/>
          <p:nvPr/>
        </p:nvSpPr>
        <p:spPr>
          <a:xfrm>
            <a:off x="395536" y="1830303"/>
            <a:ext cx="8136904"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t>The solution lies in a shared vision for an inclusive future.</a:t>
            </a:r>
          </a:p>
          <a:p>
            <a:pPr marL="285750" indent="-285750">
              <a:buFont typeface="Arial" panose="020B0604020202020204" pitchFamily="34" charset="0"/>
              <a:buChar char="•"/>
            </a:pPr>
            <a:endParaRPr lang="en-AU" sz="2000" i="1" dirty="0"/>
          </a:p>
          <a:p>
            <a:pPr marL="285750" indent="-285750">
              <a:buFont typeface="Arial" panose="020B0604020202020204" pitchFamily="34" charset="0"/>
              <a:buChar char="•"/>
            </a:pPr>
            <a:r>
              <a:rPr lang="en-US" sz="2000" b="1" i="1" dirty="0"/>
              <a:t>Building a platform towards that future requires imagination rather than memory.</a:t>
            </a:r>
            <a:endParaRPr lang="en-AU" sz="2000" i="1" dirty="0"/>
          </a:p>
          <a:p>
            <a:pPr marL="285750" indent="-285750">
              <a:buFont typeface="Arial" panose="020B0604020202020204" pitchFamily="34" charset="0"/>
              <a:buChar char="•"/>
            </a:pPr>
            <a:endParaRPr lang="en-US" sz="2000" b="1" i="1" dirty="0"/>
          </a:p>
          <a:p>
            <a:pPr marL="285750" indent="-285750">
              <a:buFont typeface="Arial" panose="020B0604020202020204" pitchFamily="34" charset="0"/>
              <a:buChar char="•"/>
            </a:pPr>
            <a:r>
              <a:rPr lang="en-US" sz="2000" b="1" i="1" dirty="0"/>
              <a:t>The future is what we create together – an invitation to the reality of what we might become. It does not exist until we make it happen.</a:t>
            </a:r>
            <a:endParaRPr lang="en-AU" sz="2000" i="1" dirty="0"/>
          </a:p>
        </p:txBody>
      </p:sp>
      <p:sp>
        <p:nvSpPr>
          <p:cNvPr id="6" name="TextBox 5"/>
          <p:cNvSpPr txBox="1"/>
          <p:nvPr/>
        </p:nvSpPr>
        <p:spPr>
          <a:xfrm>
            <a:off x="755576" y="5634633"/>
            <a:ext cx="4680520" cy="461665"/>
          </a:xfrm>
          <a:prstGeom prst="rect">
            <a:avLst/>
          </a:prstGeom>
          <a:noFill/>
        </p:spPr>
        <p:txBody>
          <a:bodyPr wrap="square" rtlCol="0">
            <a:spAutoFit/>
          </a:bodyPr>
          <a:lstStyle/>
          <a:p>
            <a:r>
              <a:rPr lang="en-AU" sz="2400" b="1" dirty="0" smtClean="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rPr>
              <a:t>Share with the person next to you.</a:t>
            </a:r>
            <a:endParaRPr lang="en-AU" sz="2400" b="1" dirty="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4738275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E3815"/>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9193" b="75338"/>
          <a:stretch/>
        </p:blipFill>
        <p:spPr>
          <a:xfrm>
            <a:off x="-27856" y="116632"/>
            <a:ext cx="9144000" cy="1800199"/>
          </a:xfrm>
          <a:prstGeom prst="rect">
            <a:avLst/>
          </a:prstGeom>
        </p:spPr>
      </p:pic>
      <p:sp>
        <p:nvSpPr>
          <p:cNvPr id="4" name="Rectangle 3"/>
          <p:cNvSpPr/>
          <p:nvPr/>
        </p:nvSpPr>
        <p:spPr>
          <a:xfrm>
            <a:off x="583407" y="556080"/>
            <a:ext cx="7516985"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b="1" dirty="0"/>
              <a:t>How relevant are Abbot Mark’s comments to the Marist Association?</a:t>
            </a:r>
          </a:p>
        </p:txBody>
      </p:sp>
      <p:sp>
        <p:nvSpPr>
          <p:cNvPr id="6" name="Rectangle 5"/>
          <p:cNvSpPr/>
          <p:nvPr/>
        </p:nvSpPr>
        <p:spPr>
          <a:xfrm>
            <a:off x="439391" y="1628800"/>
            <a:ext cx="7733009" cy="2154436"/>
          </a:xfrm>
          <a:prstGeom prst="rect">
            <a:avLst/>
          </a:prstGeom>
        </p:spPr>
        <p:txBody>
          <a:bodyPr wrap="square">
            <a:spAutoFit/>
          </a:bodyPr>
          <a:lstStyle/>
          <a:p>
            <a:r>
              <a:rPr lang="en-US" sz="1400" b="1" dirty="0"/>
              <a:t> </a:t>
            </a:r>
            <a:endParaRPr lang="en-AU" sz="1400" dirty="0"/>
          </a:p>
          <a:p>
            <a:pPr marL="285750" indent="-285750">
              <a:buFont typeface="Arial" panose="020B0604020202020204" pitchFamily="34" charset="0"/>
              <a:buChar char="•"/>
            </a:pPr>
            <a:r>
              <a:rPr lang="en-US" sz="2000" b="1" i="1" dirty="0"/>
              <a:t>We have a great deal to offer in the area of culture. Culture is something we share generously and magnanimously. </a:t>
            </a:r>
            <a:endParaRPr lang="en-AU" sz="2000" b="1" i="1" dirty="0"/>
          </a:p>
          <a:p>
            <a:r>
              <a:rPr lang="en-US" sz="2000" b="1" i="1" dirty="0"/>
              <a:t> </a:t>
            </a:r>
            <a:endParaRPr lang="en-AU" sz="2000" b="1" i="1" dirty="0"/>
          </a:p>
          <a:p>
            <a:pPr marL="285750" indent="-285750">
              <a:buFont typeface="Arial" panose="020B0604020202020204" pitchFamily="34" charset="0"/>
              <a:buChar char="•"/>
            </a:pPr>
            <a:r>
              <a:rPr lang="en-US" sz="2000" b="1" i="1" dirty="0"/>
              <a:t>Spirituality is an essential aspect of who we are.</a:t>
            </a:r>
            <a:endParaRPr lang="en-AU" sz="2000" b="1" i="1" dirty="0"/>
          </a:p>
          <a:p>
            <a:pPr marL="285750" indent="-285750">
              <a:buFont typeface="Arial" panose="020B0604020202020204" pitchFamily="34" charset="0"/>
              <a:buChar char="•"/>
            </a:pPr>
            <a:endParaRPr lang="en-US" sz="2000" b="1" i="1" dirty="0"/>
          </a:p>
          <a:p>
            <a:pPr marL="285750" indent="-285750">
              <a:buFont typeface="Arial" panose="020B0604020202020204" pitchFamily="34" charset="0"/>
              <a:buChar char="•"/>
            </a:pPr>
            <a:r>
              <a:rPr lang="en-US" sz="2000" b="1" i="1" dirty="0"/>
              <a:t>There is no future for us without the guidance of the Holy Spirit.</a:t>
            </a:r>
            <a:endParaRPr lang="en-AU" sz="2000" b="1" i="1" dirty="0"/>
          </a:p>
        </p:txBody>
      </p:sp>
      <p:sp>
        <p:nvSpPr>
          <p:cNvPr id="7" name="TextBox 6"/>
          <p:cNvSpPr txBox="1"/>
          <p:nvPr/>
        </p:nvSpPr>
        <p:spPr>
          <a:xfrm>
            <a:off x="755576" y="5634633"/>
            <a:ext cx="4680520" cy="461665"/>
          </a:xfrm>
          <a:prstGeom prst="rect">
            <a:avLst/>
          </a:prstGeom>
          <a:noFill/>
        </p:spPr>
        <p:txBody>
          <a:bodyPr wrap="square" rtlCol="0">
            <a:spAutoFit/>
          </a:bodyPr>
          <a:lstStyle/>
          <a:p>
            <a:r>
              <a:rPr lang="en-AU" sz="2400" b="1" dirty="0" smtClean="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rPr>
              <a:t>Share with the person next to you.</a:t>
            </a:r>
            <a:endParaRPr lang="en-AU" sz="2400" b="1" dirty="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23270230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0E382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827584" y="1628800"/>
            <a:ext cx="7632848" cy="923330"/>
          </a:xfrm>
          <a:prstGeom prst="rect">
            <a:avLst/>
          </a:prstGeom>
        </p:spPr>
        <p:txBody>
          <a:bodyPr wrap="square">
            <a:spAutoFit/>
          </a:bodyPr>
          <a:lstStyle/>
          <a:p>
            <a:r>
              <a:rPr lang="en-AU" dirty="0"/>
              <a:t> </a:t>
            </a:r>
          </a:p>
          <a:p>
            <a:pPr algn="just"/>
            <a:endParaRPr lang="en-AU" dirty="0" smtClean="0"/>
          </a:p>
          <a:p>
            <a:pPr algn="just"/>
            <a:r>
              <a:rPr lang="en-US" dirty="0" smtClean="0"/>
              <a:t> </a:t>
            </a:r>
            <a:endParaRPr lang="en-AU"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193" b="75338"/>
          <a:stretch/>
        </p:blipFill>
        <p:spPr>
          <a:xfrm>
            <a:off x="0" y="281781"/>
            <a:ext cx="9144000" cy="1000126"/>
          </a:xfrm>
          <a:prstGeom prst="rect">
            <a:avLst/>
          </a:prstGeom>
        </p:spPr>
      </p:pic>
      <p:sp>
        <p:nvSpPr>
          <p:cNvPr id="5" name="Rectangle 4"/>
          <p:cNvSpPr/>
          <p:nvPr/>
        </p:nvSpPr>
        <p:spPr>
          <a:xfrm>
            <a:off x="611561" y="548680"/>
            <a:ext cx="7560840" cy="523220"/>
          </a:xfrm>
          <a:prstGeom prst="rect">
            <a:avLst/>
          </a:prstGeom>
          <a:noFill/>
        </p:spPr>
        <p:txBody>
          <a:bodyPr wrap="square">
            <a:spAutoFit/>
          </a:bodyPr>
          <a:lstStyle/>
          <a:p>
            <a:r>
              <a:rPr lang="en-AU" sz="2800" b="1" cap="all" dirty="0"/>
              <a:t>Purposes of the Marist Association</a:t>
            </a:r>
          </a:p>
        </p:txBody>
      </p:sp>
      <p:sp>
        <p:nvSpPr>
          <p:cNvPr id="8" name="Rectangle 7"/>
          <p:cNvSpPr/>
          <p:nvPr/>
        </p:nvSpPr>
        <p:spPr>
          <a:xfrm>
            <a:off x="593702" y="1340768"/>
            <a:ext cx="7848871" cy="3477875"/>
          </a:xfrm>
          <a:prstGeom prst="rect">
            <a:avLst/>
          </a:prstGeom>
        </p:spPr>
        <p:txBody>
          <a:bodyPr wrap="square">
            <a:spAutoFit/>
          </a:bodyPr>
          <a:lstStyle/>
          <a:p>
            <a:pPr lvl="0"/>
            <a:r>
              <a:rPr lang="en-AU" sz="2200" i="1" dirty="0"/>
              <a:t>From the Constitutions of the Marist Association of Saint Marcellin Champagnat:</a:t>
            </a:r>
          </a:p>
          <a:p>
            <a:pPr lvl="0"/>
            <a:endParaRPr lang="en-AU" sz="2200" dirty="0"/>
          </a:p>
          <a:p>
            <a:pPr lvl="0"/>
            <a:r>
              <a:rPr lang="en-AU" sz="2200" b="1" i="1" dirty="0"/>
              <a:t>The Association provides </a:t>
            </a:r>
            <a:r>
              <a:rPr lang="en-AU" sz="2200" b="1" i="1" dirty="0">
                <a:solidFill>
                  <a:srgbClr val="F1BF09"/>
                </a:solidFill>
              </a:rPr>
              <a:t>a spiritual family </a:t>
            </a:r>
            <a:r>
              <a:rPr lang="en-AU" sz="2200" b="1" i="1" dirty="0"/>
              <a:t>within the Church for people committed to living the Gospel of </a:t>
            </a:r>
            <a:r>
              <a:rPr lang="en-AU" sz="2200" b="1" i="1" dirty="0">
                <a:solidFill>
                  <a:srgbClr val="F1BF09"/>
                </a:solidFill>
              </a:rPr>
              <a:t>Jesus</a:t>
            </a:r>
            <a:r>
              <a:rPr lang="en-AU" sz="2200" b="1" i="1" dirty="0"/>
              <a:t>, with </a:t>
            </a:r>
            <a:r>
              <a:rPr lang="en-AU" sz="2200" b="1" i="1" dirty="0">
                <a:solidFill>
                  <a:srgbClr val="F1BF09"/>
                </a:solidFill>
              </a:rPr>
              <a:t>Mary</a:t>
            </a:r>
            <a:r>
              <a:rPr lang="en-AU" sz="2200" b="1" i="1" dirty="0"/>
              <a:t> as their inspiration, in the style of </a:t>
            </a:r>
            <a:r>
              <a:rPr lang="en-AU" sz="2200" b="1" i="1" dirty="0">
                <a:solidFill>
                  <a:srgbClr val="F1BF09"/>
                </a:solidFill>
              </a:rPr>
              <a:t>St Marcellin Champagnat</a:t>
            </a:r>
            <a:r>
              <a:rPr lang="en-AU" sz="2200" b="1" i="1" dirty="0"/>
              <a:t>.</a:t>
            </a:r>
          </a:p>
          <a:p>
            <a:pPr lvl="0"/>
            <a:endParaRPr lang="en-AU" sz="2200" b="1" i="1" dirty="0"/>
          </a:p>
          <a:p>
            <a:pPr lvl="0"/>
            <a:r>
              <a:rPr lang="en-AU" sz="2200" b="1" i="1" dirty="0"/>
              <a:t>The Association </a:t>
            </a:r>
            <a:r>
              <a:rPr lang="en-AU" sz="2200" b="1" i="1" dirty="0">
                <a:solidFill>
                  <a:srgbClr val="F1BF09"/>
                </a:solidFill>
              </a:rPr>
              <a:t>seeks to continue the core mission </a:t>
            </a:r>
            <a:r>
              <a:rPr lang="en-AU" sz="2200" b="1" i="1" dirty="0"/>
              <a:t>of the Australian Province of making Jesus Christ known and loved, </a:t>
            </a:r>
            <a:r>
              <a:rPr lang="en-AU" sz="2200" b="1" i="1" dirty="0" smtClean="0"/>
              <a:t>       in </a:t>
            </a:r>
            <a:r>
              <a:rPr lang="en-AU" sz="2200" b="1" i="1" dirty="0"/>
              <a:t>the way of Mary, </a:t>
            </a:r>
            <a:r>
              <a:rPr lang="en-AU" sz="2200" b="1" i="1" dirty="0" smtClean="0"/>
              <a:t> to </a:t>
            </a:r>
            <a:r>
              <a:rPr lang="en-AU" sz="2200" b="1" i="1" dirty="0"/>
              <a:t>the youth of today. </a:t>
            </a:r>
          </a:p>
        </p:txBody>
      </p:sp>
    </p:spTree>
    <p:extLst>
      <p:ext uri="{BB962C8B-B14F-4D97-AF65-F5344CB8AC3E}">
        <p14:creationId xmlns:p14="http://schemas.microsoft.com/office/powerpoint/2010/main" val="257054263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0E382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193" b="75338"/>
          <a:stretch/>
        </p:blipFill>
        <p:spPr>
          <a:xfrm>
            <a:off x="0" y="281781"/>
            <a:ext cx="9144000" cy="1000126"/>
          </a:xfrm>
          <a:prstGeom prst="rect">
            <a:avLst/>
          </a:prstGeom>
        </p:spPr>
      </p:pic>
      <p:sp>
        <p:nvSpPr>
          <p:cNvPr id="3" name="Rectangle 2"/>
          <p:cNvSpPr/>
          <p:nvPr/>
        </p:nvSpPr>
        <p:spPr>
          <a:xfrm>
            <a:off x="827584" y="1628800"/>
            <a:ext cx="7632848" cy="923330"/>
          </a:xfrm>
          <a:prstGeom prst="rect">
            <a:avLst/>
          </a:prstGeom>
        </p:spPr>
        <p:txBody>
          <a:bodyPr wrap="square">
            <a:spAutoFit/>
          </a:bodyPr>
          <a:lstStyle/>
          <a:p>
            <a:r>
              <a:rPr lang="en-AU" dirty="0"/>
              <a:t> </a:t>
            </a:r>
          </a:p>
          <a:p>
            <a:pPr algn="just"/>
            <a:endParaRPr lang="en-AU" dirty="0" smtClean="0"/>
          </a:p>
          <a:p>
            <a:pPr algn="just"/>
            <a:r>
              <a:rPr lang="en-US" dirty="0" smtClean="0"/>
              <a:t> </a:t>
            </a:r>
            <a:endParaRPr lang="en-AU" dirty="0"/>
          </a:p>
        </p:txBody>
      </p:sp>
      <p:sp>
        <p:nvSpPr>
          <p:cNvPr id="4" name="TextBox 3"/>
          <p:cNvSpPr txBox="1"/>
          <p:nvPr/>
        </p:nvSpPr>
        <p:spPr>
          <a:xfrm>
            <a:off x="683568" y="3429001"/>
            <a:ext cx="7776864" cy="2400657"/>
          </a:xfrm>
          <a:prstGeom prst="rect">
            <a:avLst/>
          </a:prstGeom>
          <a:noFill/>
        </p:spPr>
        <p:txBody>
          <a:bodyPr wrap="square" rtlCol="0">
            <a:spAutoFit/>
          </a:bodyPr>
          <a:lstStyle/>
          <a:p>
            <a:endParaRPr lang="en-AU" dirty="0" smtClean="0"/>
          </a:p>
          <a:p>
            <a:r>
              <a:rPr lang="en-AU" sz="2400" dirty="0" smtClean="0"/>
              <a:t>The </a:t>
            </a:r>
            <a:r>
              <a:rPr lang="en-AU" sz="2400" dirty="0"/>
              <a:t>icon </a:t>
            </a:r>
            <a:r>
              <a:rPr lang="en-AU" sz="2400" dirty="0" smtClean="0"/>
              <a:t>represents </a:t>
            </a:r>
            <a:r>
              <a:rPr lang="en-AU" sz="2400" dirty="0"/>
              <a:t>an ecclesiology that recognises the Church’s fundamental Marian principle: that the Disciples of Christ assembled around Mary, the First Disciple, who, like them, is centred on and enlivened by the Risen Christ.</a:t>
            </a:r>
          </a:p>
          <a:p>
            <a:endParaRPr lang="en-AU" dirty="0" smtClean="0"/>
          </a:p>
          <a:p>
            <a:endParaRPr lang="en-AU"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690" t="21210" r="18494" b="31391"/>
          <a:stretch/>
        </p:blipFill>
        <p:spPr>
          <a:xfrm>
            <a:off x="683568" y="1304989"/>
            <a:ext cx="2776013" cy="209469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635896" y="2325018"/>
            <a:ext cx="4922183" cy="646331"/>
          </a:xfrm>
          <a:prstGeom prst="rect">
            <a:avLst/>
          </a:prstGeom>
        </p:spPr>
        <p:txBody>
          <a:bodyPr wrap="square">
            <a:spAutoFit/>
          </a:bodyPr>
          <a:lstStyle/>
          <a:p>
            <a:r>
              <a:rPr lang="en-AU" b="1" i="1" dirty="0"/>
              <a:t>The icon of  The Ascension by Michael </a:t>
            </a:r>
            <a:r>
              <a:rPr lang="en-AU" b="1" i="1" dirty="0" err="1"/>
              <a:t>Galovic</a:t>
            </a:r>
            <a:r>
              <a:rPr lang="en-AU" b="1" i="1" dirty="0"/>
              <a:t> (2014) is located at the Marist Centre Melbourne.</a:t>
            </a:r>
          </a:p>
        </p:txBody>
      </p:sp>
      <p:sp>
        <p:nvSpPr>
          <p:cNvPr id="8" name="Rectangle 7"/>
          <p:cNvSpPr/>
          <p:nvPr/>
        </p:nvSpPr>
        <p:spPr>
          <a:xfrm>
            <a:off x="611561" y="548680"/>
            <a:ext cx="7560840" cy="523220"/>
          </a:xfrm>
          <a:prstGeom prst="rect">
            <a:avLst/>
          </a:prstGeom>
          <a:noFill/>
        </p:spPr>
        <p:txBody>
          <a:bodyPr wrap="square">
            <a:spAutoFit/>
          </a:bodyPr>
          <a:lstStyle/>
          <a:p>
            <a:r>
              <a:rPr lang="en-AU" sz="2800" b="1" cap="all" dirty="0" smtClean="0"/>
              <a:t>the </a:t>
            </a:r>
            <a:r>
              <a:rPr lang="en-AU" sz="2800" b="1" cap="all" dirty="0"/>
              <a:t>Marist </a:t>
            </a:r>
            <a:r>
              <a:rPr lang="en-AU" sz="2800" b="1" cap="all" dirty="0" smtClean="0"/>
              <a:t>Association ICON</a:t>
            </a:r>
            <a:endParaRPr lang="en-AU" sz="2800" b="1" cap="all" dirty="0"/>
          </a:p>
        </p:txBody>
      </p:sp>
    </p:spTree>
    <p:extLst>
      <p:ext uri="{BB962C8B-B14F-4D97-AF65-F5344CB8AC3E}">
        <p14:creationId xmlns:p14="http://schemas.microsoft.com/office/powerpoint/2010/main" val="19522630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rgbClr val="0E382E"/>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827584" y="1628800"/>
            <a:ext cx="7632848" cy="923330"/>
          </a:xfrm>
          <a:prstGeom prst="rect">
            <a:avLst/>
          </a:prstGeom>
        </p:spPr>
        <p:txBody>
          <a:bodyPr wrap="square">
            <a:spAutoFit/>
          </a:bodyPr>
          <a:lstStyle/>
          <a:p>
            <a:r>
              <a:rPr lang="en-AU" dirty="0"/>
              <a:t> </a:t>
            </a:r>
          </a:p>
          <a:p>
            <a:pPr algn="just"/>
            <a:endParaRPr lang="en-AU" dirty="0" smtClean="0"/>
          </a:p>
          <a:p>
            <a:pPr algn="just"/>
            <a:r>
              <a:rPr lang="en-US" dirty="0" smtClean="0"/>
              <a:t> </a:t>
            </a:r>
            <a:endParaRPr lang="en-AU" dirty="0"/>
          </a:p>
        </p:txBody>
      </p:sp>
      <p:sp>
        <p:nvSpPr>
          <p:cNvPr id="6" name="TextBox 5"/>
          <p:cNvSpPr txBox="1"/>
          <p:nvPr/>
        </p:nvSpPr>
        <p:spPr>
          <a:xfrm>
            <a:off x="683568" y="3356992"/>
            <a:ext cx="8136904" cy="3416320"/>
          </a:xfrm>
          <a:prstGeom prst="rect">
            <a:avLst/>
          </a:prstGeom>
          <a:noFill/>
        </p:spPr>
        <p:txBody>
          <a:bodyPr wrap="square" rtlCol="0">
            <a:spAutoFit/>
          </a:bodyPr>
          <a:lstStyle/>
          <a:p>
            <a:endParaRPr lang="en-AU" dirty="0"/>
          </a:p>
          <a:p>
            <a:r>
              <a:rPr lang="en-AU" dirty="0"/>
              <a:t>Flanked by Peter at her right hand and Paul at her left, with John cloaked in Divine red on her far left, and James, the brother of the Lord, holding the Scriptures, the breadth and purpose of ecclesial life is held in unity in Mary.  Discipleship and the full reign of Christ on earth and in heaven are the defining elements.  Heaven has come to earth and earth has come to heaven.</a:t>
            </a:r>
          </a:p>
          <a:p>
            <a:endParaRPr lang="en-AU" dirty="0"/>
          </a:p>
          <a:p>
            <a:r>
              <a:rPr lang="en-AU" dirty="0"/>
              <a:t>The Marist Association of Saint Marcellin Champagnat has chosen this icon as its </a:t>
            </a:r>
            <a:r>
              <a:rPr lang="en-AU" i="1" dirty="0"/>
              <a:t>leitmotif.  </a:t>
            </a:r>
            <a:r>
              <a:rPr lang="en-AU" dirty="0"/>
              <a:t>With Marcellin, they look to Mary, sharing in her work of bringing Christ–life to birth in themselves and in young people, and to nurturing the nascent Church as a family of Christ’s disciples.</a:t>
            </a:r>
          </a:p>
          <a:p>
            <a:endParaRPr lang="en-AU"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690" t="21210" r="18494" b="31391"/>
          <a:stretch/>
        </p:blipFill>
        <p:spPr>
          <a:xfrm>
            <a:off x="683568" y="1304989"/>
            <a:ext cx="2776013" cy="209469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9193" b="75338"/>
          <a:stretch/>
        </p:blipFill>
        <p:spPr>
          <a:xfrm>
            <a:off x="0" y="281781"/>
            <a:ext cx="9144000" cy="1000126"/>
          </a:xfrm>
          <a:prstGeom prst="rect">
            <a:avLst/>
          </a:prstGeom>
        </p:spPr>
      </p:pic>
      <p:sp>
        <p:nvSpPr>
          <p:cNvPr id="10" name="Rectangle 9"/>
          <p:cNvSpPr/>
          <p:nvPr/>
        </p:nvSpPr>
        <p:spPr>
          <a:xfrm>
            <a:off x="611561" y="548680"/>
            <a:ext cx="7560840" cy="523220"/>
          </a:xfrm>
          <a:prstGeom prst="rect">
            <a:avLst/>
          </a:prstGeom>
          <a:noFill/>
        </p:spPr>
        <p:txBody>
          <a:bodyPr wrap="square">
            <a:spAutoFit/>
          </a:bodyPr>
          <a:lstStyle/>
          <a:p>
            <a:r>
              <a:rPr lang="en-AU" sz="2800" b="1" cap="all" dirty="0" smtClean="0"/>
              <a:t>the </a:t>
            </a:r>
            <a:r>
              <a:rPr lang="en-AU" sz="2800" b="1" cap="all" dirty="0"/>
              <a:t>Marist </a:t>
            </a:r>
            <a:r>
              <a:rPr lang="en-AU" sz="2800" b="1" cap="all" dirty="0" smtClean="0"/>
              <a:t>Association ICON</a:t>
            </a:r>
            <a:endParaRPr lang="en-AU" sz="2800" b="1" cap="all" dirty="0"/>
          </a:p>
        </p:txBody>
      </p:sp>
    </p:spTree>
    <p:extLst>
      <p:ext uri="{BB962C8B-B14F-4D97-AF65-F5344CB8AC3E}">
        <p14:creationId xmlns:p14="http://schemas.microsoft.com/office/powerpoint/2010/main" val="116628346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bg2">
                <a:lumMod val="75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414" b="74932"/>
          <a:stretch/>
        </p:blipFill>
        <p:spPr>
          <a:xfrm>
            <a:off x="0" y="228598"/>
            <a:ext cx="9144000" cy="1076745"/>
          </a:xfrm>
          <a:prstGeom prst="rect">
            <a:avLst/>
          </a:prstGeom>
        </p:spPr>
      </p:pic>
      <p:sp>
        <p:nvSpPr>
          <p:cNvPr id="5" name="Rectangle 2"/>
          <p:cNvSpPr>
            <a:spLocks noChangeArrowheads="1"/>
          </p:cNvSpPr>
          <p:nvPr/>
        </p:nvSpPr>
        <p:spPr bwMode="auto">
          <a:xfrm>
            <a:off x="1"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p:cNvSpPr/>
          <p:nvPr/>
        </p:nvSpPr>
        <p:spPr>
          <a:xfrm>
            <a:off x="2286000" y="1305343"/>
            <a:ext cx="4572000" cy="1046440"/>
          </a:xfrm>
          <a:prstGeom prst="rect">
            <a:avLst/>
          </a:prstGeom>
        </p:spPr>
        <p:txBody>
          <a:bodyPr>
            <a:spAutoFit/>
          </a:bodyPr>
          <a:lstStyle/>
          <a:p>
            <a:endParaRPr lang="en-US" sz="2400" b="1" dirty="0" smtClean="0"/>
          </a:p>
          <a:p>
            <a:endParaRPr lang="en-US" sz="2000" b="1" dirty="0" smtClean="0"/>
          </a:p>
          <a:p>
            <a:r>
              <a:rPr lang="en-US" dirty="0"/>
              <a:t> </a:t>
            </a:r>
            <a:endParaRPr lang="en-AU" dirty="0"/>
          </a:p>
        </p:txBody>
      </p:sp>
      <p:sp>
        <p:nvSpPr>
          <p:cNvPr id="8" name="Rectangle 7"/>
          <p:cNvSpPr>
            <a:spLocks noChangeArrowheads="1"/>
          </p:cNvSpPr>
          <p:nvPr/>
        </p:nvSpPr>
        <p:spPr bwMode="auto">
          <a:xfrm>
            <a:off x="474465" y="548680"/>
            <a:ext cx="748191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THE 	MARIAN FACE OF THE CHURCH</a:t>
            </a:r>
            <a:endParaRPr lang="en-US" sz="3200" b="1" dirty="0"/>
          </a:p>
        </p:txBody>
      </p:sp>
      <p:sp>
        <p:nvSpPr>
          <p:cNvPr id="4" name="TextBox 3"/>
          <p:cNvSpPr txBox="1"/>
          <p:nvPr/>
        </p:nvSpPr>
        <p:spPr>
          <a:xfrm>
            <a:off x="611560" y="1314149"/>
            <a:ext cx="6768752" cy="1846659"/>
          </a:xfrm>
          <a:prstGeom prst="rect">
            <a:avLst/>
          </a:prstGeom>
          <a:noFill/>
        </p:spPr>
        <p:txBody>
          <a:bodyPr wrap="square" rtlCol="0">
            <a:spAutoFit/>
          </a:bodyPr>
          <a:lstStyle/>
          <a:p>
            <a:r>
              <a:rPr lang="en-AU" sz="2400" dirty="0"/>
              <a:t>Take a few minutes to read and reflect on the extracts from Pope Francis’ apostolic exhortation, </a:t>
            </a:r>
            <a:r>
              <a:rPr lang="en-AU" sz="2400" i="1" dirty="0" err="1"/>
              <a:t>Evangelii</a:t>
            </a:r>
            <a:r>
              <a:rPr lang="en-AU" sz="2400" i="1" dirty="0"/>
              <a:t> </a:t>
            </a:r>
            <a:r>
              <a:rPr lang="en-AU" sz="2400" i="1" dirty="0" err="1"/>
              <a:t>Gaudium</a:t>
            </a:r>
            <a:r>
              <a:rPr lang="en-AU" sz="2400" i="1" dirty="0"/>
              <a:t>  </a:t>
            </a:r>
            <a:r>
              <a:rPr lang="en-AU" sz="2400" dirty="0"/>
              <a:t/>
            </a:r>
            <a:br>
              <a:rPr lang="en-AU" sz="2400" dirty="0"/>
            </a:br>
            <a:r>
              <a:rPr lang="en-AU" sz="2400" dirty="0"/>
              <a:t>and Brother Michael Green’s writings.</a:t>
            </a:r>
            <a:r>
              <a:rPr lang="en-AU" dirty="0"/>
              <a:t/>
            </a:r>
            <a:br>
              <a:rPr lang="en-AU" dirty="0"/>
            </a:br>
            <a:endParaRPr lang="en-AU" dirty="0"/>
          </a:p>
        </p:txBody>
      </p:sp>
      <p:sp>
        <p:nvSpPr>
          <p:cNvPr id="11" name="TextBox 10"/>
          <p:cNvSpPr txBox="1"/>
          <p:nvPr/>
        </p:nvSpPr>
        <p:spPr>
          <a:xfrm>
            <a:off x="755576" y="5301208"/>
            <a:ext cx="4680520" cy="830997"/>
          </a:xfrm>
          <a:prstGeom prst="rect">
            <a:avLst/>
          </a:prstGeom>
          <a:noFill/>
        </p:spPr>
        <p:txBody>
          <a:bodyPr wrap="square" rtlCol="0">
            <a:spAutoFit/>
          </a:bodyPr>
          <a:lstStyle/>
          <a:p>
            <a:r>
              <a:rPr lang="en-AU" sz="2400" b="1" dirty="0" smtClean="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rPr>
              <a:t>How does what you have read resonate with you? </a:t>
            </a:r>
            <a:endParaRPr lang="en-AU" sz="2400" b="1" dirty="0">
              <a:solidFill>
                <a:srgbClr val="F8CE34"/>
              </a:solidFill>
              <a:effectLst>
                <a:outerShdw blurRad="50800" dist="38100" dir="2700000" algn="t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154813174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bg2">
                <a:lumMod val="75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323530" y="691401"/>
            <a:ext cx="8424935" cy="1231106"/>
          </a:xfrm>
          <a:prstGeom prst="rect">
            <a:avLst/>
          </a:prstGeom>
        </p:spPr>
        <p:txBody>
          <a:bodyPr wrap="square">
            <a:spAutoFit/>
          </a:bodyPr>
          <a:lstStyle/>
          <a:p>
            <a:endParaRPr lang="en-US" sz="2000" dirty="0" smtClean="0"/>
          </a:p>
          <a:p>
            <a:r>
              <a:rPr lang="en-US" b="1" dirty="0"/>
              <a:t> </a:t>
            </a:r>
            <a:endParaRPr lang="en-AU" dirty="0"/>
          </a:p>
          <a:p>
            <a:r>
              <a:rPr lang="en-US" b="1" dirty="0"/>
              <a:t> </a:t>
            </a:r>
            <a:endParaRPr lang="en-AU" dirty="0"/>
          </a:p>
          <a:p>
            <a:r>
              <a:rPr lang="en-US" b="1" dirty="0"/>
              <a:t> </a:t>
            </a:r>
            <a:endParaRPr lang="en-AU" dirty="0"/>
          </a:p>
        </p:txBody>
      </p:sp>
      <p:sp>
        <p:nvSpPr>
          <p:cNvPr id="3" name="TextBox 2"/>
          <p:cNvSpPr txBox="1"/>
          <p:nvPr/>
        </p:nvSpPr>
        <p:spPr>
          <a:xfrm>
            <a:off x="5292080" y="5013176"/>
            <a:ext cx="3168352" cy="1200329"/>
          </a:xfrm>
          <a:prstGeom prst="rect">
            <a:avLst/>
          </a:prstGeom>
          <a:noFill/>
        </p:spPr>
        <p:txBody>
          <a:bodyPr wrap="square" rtlCol="0">
            <a:spAutoFit/>
          </a:bodyPr>
          <a:lstStyle/>
          <a:p>
            <a:endParaRPr lang="en-AU" sz="2400" dirty="0"/>
          </a:p>
          <a:p>
            <a:r>
              <a:rPr lang="en-AU" sz="2400" i="1" dirty="0"/>
              <a:t>b</a:t>
            </a:r>
            <a:r>
              <a:rPr lang="en-AU" sz="2400" i="1" dirty="0" smtClean="0"/>
              <a:t>y Francois Marc  SM</a:t>
            </a:r>
          </a:p>
          <a:p>
            <a:endParaRPr lang="en-AU" sz="2400" dirty="0"/>
          </a:p>
        </p:txBody>
      </p:sp>
      <p:sp>
        <p:nvSpPr>
          <p:cNvPr id="6" name="TextBox 5"/>
          <p:cNvSpPr txBox="1"/>
          <p:nvPr/>
        </p:nvSpPr>
        <p:spPr>
          <a:xfrm>
            <a:off x="3599271" y="1754932"/>
            <a:ext cx="4576489" cy="1354217"/>
          </a:xfrm>
          <a:prstGeom prst="rect">
            <a:avLst/>
          </a:prstGeom>
          <a:noFill/>
        </p:spPr>
        <p:txBody>
          <a:bodyPr wrap="square" rtlCol="0">
            <a:spAutoFit/>
          </a:bodyPr>
          <a:lstStyle/>
          <a:p>
            <a:r>
              <a:rPr lang="en-AU" sz="3200" i="1" dirty="0" smtClean="0"/>
              <a:t>I would like to plead for a Marian church …</a:t>
            </a:r>
          </a:p>
          <a:p>
            <a:endParaRPr lang="en-AU"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414" b="74932"/>
          <a:stretch/>
        </p:blipFill>
        <p:spPr>
          <a:xfrm>
            <a:off x="0" y="228598"/>
            <a:ext cx="9144000" cy="1076745"/>
          </a:xfrm>
          <a:prstGeom prst="rect">
            <a:avLst/>
          </a:prstGeom>
        </p:spPr>
      </p:pic>
      <p:sp>
        <p:nvSpPr>
          <p:cNvPr id="8" name="Rectangle 7"/>
          <p:cNvSpPr>
            <a:spLocks noChangeArrowheads="1"/>
          </p:cNvSpPr>
          <p:nvPr/>
        </p:nvSpPr>
        <p:spPr bwMode="auto">
          <a:xfrm>
            <a:off x="474465" y="548680"/>
            <a:ext cx="748191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PLEA FOR A MARIAN CHURCH</a:t>
            </a:r>
            <a:endParaRPr lang="en-US" sz="3200" b="1" dirty="0"/>
          </a:p>
        </p:txBody>
      </p:sp>
      <p:pic>
        <p:nvPicPr>
          <p:cNvPr id="9" name="Picture 8" descr="C:\Users\gail.coates\Pictures\NANO BANNER SOFT PASTEL  WORDS FINAL small SIZE (CYMK) - Cop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603196"/>
            <a:ext cx="2408637" cy="5254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742009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accent1">
                <a:lumMod val="60000"/>
                <a:lumOff val="40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407" b="76279"/>
          <a:stretch/>
        </p:blipFill>
        <p:spPr>
          <a:xfrm>
            <a:off x="-10777" y="332656"/>
            <a:ext cx="9144000" cy="925521"/>
          </a:xfrm>
          <a:prstGeom prst="rect">
            <a:avLst/>
          </a:prstGeom>
        </p:spPr>
      </p:pic>
      <p:sp>
        <p:nvSpPr>
          <p:cNvPr id="7" name="Rectangle 6"/>
          <p:cNvSpPr/>
          <p:nvPr/>
        </p:nvSpPr>
        <p:spPr>
          <a:xfrm>
            <a:off x="2286000" y="1305343"/>
            <a:ext cx="4572000" cy="1046440"/>
          </a:xfrm>
          <a:prstGeom prst="rect">
            <a:avLst/>
          </a:prstGeom>
        </p:spPr>
        <p:txBody>
          <a:bodyPr>
            <a:spAutoFit/>
          </a:bodyPr>
          <a:lstStyle/>
          <a:p>
            <a:endParaRPr lang="en-US" sz="2400" b="1" dirty="0" smtClean="0"/>
          </a:p>
          <a:p>
            <a:endParaRPr lang="en-US" sz="2000" b="1" dirty="0" smtClean="0"/>
          </a:p>
          <a:p>
            <a:r>
              <a:rPr lang="en-US" dirty="0"/>
              <a:t> </a:t>
            </a:r>
            <a:endParaRPr lang="en-AU" dirty="0"/>
          </a:p>
        </p:txBody>
      </p:sp>
      <p:sp>
        <p:nvSpPr>
          <p:cNvPr id="2" name="Title 1"/>
          <p:cNvSpPr>
            <a:spLocks noGrp="1"/>
          </p:cNvSpPr>
          <p:nvPr>
            <p:ph type="title"/>
          </p:nvPr>
        </p:nvSpPr>
        <p:spPr>
          <a:xfrm>
            <a:off x="683568" y="1556792"/>
            <a:ext cx="3672408" cy="4343639"/>
          </a:xfrm>
        </p:spPr>
        <p:txBody>
          <a:bodyPr>
            <a:normAutofit fontScale="90000"/>
          </a:bodyPr>
          <a:lstStyle/>
          <a:p>
            <a:pPr algn="l"/>
            <a:r>
              <a:rPr lang="en-AU" dirty="0" smtClean="0">
                <a:solidFill>
                  <a:schemeClr val="tx1"/>
                </a:solidFill>
              </a:rPr>
              <a:t>Take a few minutes to read and reflect on the extracts from Pope Francis’ apostolic exhortation, </a:t>
            </a:r>
            <a:r>
              <a:rPr lang="en-AU" i="1" dirty="0" err="1" smtClean="0">
                <a:solidFill>
                  <a:schemeClr val="tx1"/>
                </a:solidFill>
              </a:rPr>
              <a:t>Evangelii</a:t>
            </a:r>
            <a:r>
              <a:rPr lang="en-AU" i="1" dirty="0" smtClean="0">
                <a:solidFill>
                  <a:schemeClr val="tx1"/>
                </a:solidFill>
              </a:rPr>
              <a:t> </a:t>
            </a:r>
            <a:r>
              <a:rPr lang="en-AU" i="1" dirty="0" err="1" smtClean="0">
                <a:solidFill>
                  <a:schemeClr val="tx1"/>
                </a:solidFill>
              </a:rPr>
              <a:t>Gaudium</a:t>
            </a:r>
            <a:r>
              <a:rPr lang="en-AU" dirty="0" smtClean="0">
                <a:solidFill>
                  <a:schemeClr val="tx1"/>
                </a:solidFill>
              </a:rPr>
              <a:t>.</a:t>
            </a:r>
            <a:br>
              <a:rPr lang="en-AU" dirty="0" smtClean="0">
                <a:solidFill>
                  <a:schemeClr val="tx1"/>
                </a:solidFill>
              </a:rPr>
            </a:br>
            <a:r>
              <a:rPr lang="en-AU" dirty="0" smtClean="0">
                <a:solidFill>
                  <a:schemeClr val="tx1"/>
                </a:solidFill>
              </a:rPr>
              <a:t/>
            </a:r>
            <a:br>
              <a:rPr lang="en-AU" dirty="0" smtClean="0">
                <a:solidFill>
                  <a:schemeClr val="tx1"/>
                </a:solidFill>
              </a:rPr>
            </a:br>
            <a:r>
              <a:rPr lang="en-AU" dirty="0" smtClean="0">
                <a:solidFill>
                  <a:schemeClr val="tx1"/>
                </a:solidFill>
              </a:rPr>
              <a:t>What particularly strikes you in these extracts?</a:t>
            </a:r>
            <a:br>
              <a:rPr lang="en-AU" dirty="0" smtClean="0">
                <a:solidFill>
                  <a:schemeClr val="tx1"/>
                </a:solidFill>
              </a:rPr>
            </a:br>
            <a:r>
              <a:rPr lang="en-AU" dirty="0" smtClean="0">
                <a:solidFill>
                  <a:schemeClr val="tx1"/>
                </a:solidFill>
              </a:rPr>
              <a:t/>
            </a:r>
            <a:br>
              <a:rPr lang="en-AU" dirty="0" smtClean="0">
                <a:solidFill>
                  <a:schemeClr val="tx1"/>
                </a:solidFill>
              </a:rPr>
            </a:br>
            <a:r>
              <a:rPr lang="en-AU" dirty="0" smtClean="0">
                <a:solidFill>
                  <a:schemeClr val="tx1"/>
                </a:solidFill>
              </a:rPr>
              <a:t>Share your thoughts with another.</a:t>
            </a:r>
            <a:r>
              <a:rPr lang="en-AU" dirty="0" smtClean="0"/>
              <a:t/>
            </a:r>
            <a:br>
              <a:rPr lang="en-AU" dirty="0" smtClean="0"/>
            </a:br>
            <a:endParaRPr lang="en-AU" dirty="0"/>
          </a:p>
        </p:txBody>
      </p:sp>
      <p:sp>
        <p:nvSpPr>
          <p:cNvPr id="8" name="Rectangle 7"/>
          <p:cNvSpPr>
            <a:spLocks noChangeArrowheads="1"/>
          </p:cNvSpPr>
          <p:nvPr/>
        </p:nvSpPr>
        <p:spPr bwMode="auto">
          <a:xfrm>
            <a:off x="468413" y="574839"/>
            <a:ext cx="719993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THE CHURCH POPE FRANCIS CALLS US TO BE</a:t>
            </a:r>
            <a:endParaRPr lang="en-US" sz="3200" b="1" dirty="0"/>
          </a:p>
        </p:txBody>
      </p:sp>
      <p:pic>
        <p:nvPicPr>
          <p:cNvPr id="15" name="Picture 14" descr="C:\Users\gail.coates\Desktop\-POPE-FRANCIS on a bus-570.jpg"/>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644915"/>
            <a:ext cx="2757827" cy="1839977"/>
          </a:xfrm>
          <a:prstGeom prst="rect">
            <a:avLst/>
          </a:prstGeom>
          <a:ln>
            <a:noFill/>
          </a:ln>
          <a:effectLst>
            <a:outerShdw blurRad="292100" dist="139700" dir="2700000" algn="tl" rotWithShape="0">
              <a:srgbClr val="333333">
                <a:alpha val="65000"/>
              </a:srgbClr>
            </a:outerShdw>
          </a:effectLst>
        </p:spPr>
      </p:pic>
      <p:pic>
        <p:nvPicPr>
          <p:cNvPr id="16" name="Picture 15" descr="C:\Users\gail.coates\Desktop\Pope hugging man.jpg"/>
          <p:cNvPicPr/>
          <p:nvPr/>
        </p:nvPicPr>
        <p:blipFill rotWithShape="1">
          <a:blip r:embed="rId5">
            <a:extLst>
              <a:ext uri="{28A0092B-C50C-407E-A947-70E740481C1C}">
                <a14:useLocalDpi xmlns:a14="http://schemas.microsoft.com/office/drawing/2010/main" val="0"/>
              </a:ext>
            </a:extLst>
          </a:blip>
          <a:srcRect t="1347" b="14135"/>
          <a:stretch/>
        </p:blipFill>
        <p:spPr bwMode="auto">
          <a:xfrm>
            <a:off x="5148064" y="3655467"/>
            <a:ext cx="2757827" cy="183997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83568" y="3655467"/>
            <a:ext cx="3456384" cy="997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683568" y="4829522"/>
            <a:ext cx="3456384" cy="997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18239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accent1">
                <a:lumMod val="60000"/>
                <a:lumOff val="40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407" b="76279"/>
          <a:stretch/>
        </p:blipFill>
        <p:spPr>
          <a:xfrm>
            <a:off x="-10777" y="332656"/>
            <a:ext cx="9144000" cy="925521"/>
          </a:xfrm>
          <a:prstGeom prst="rect">
            <a:avLst/>
          </a:prstGeom>
        </p:spPr>
      </p:pic>
      <p:sp>
        <p:nvSpPr>
          <p:cNvPr id="3" name="TextBox 2"/>
          <p:cNvSpPr txBox="1"/>
          <p:nvPr/>
        </p:nvSpPr>
        <p:spPr>
          <a:xfrm>
            <a:off x="2555776" y="1394264"/>
            <a:ext cx="6064646" cy="4708981"/>
          </a:xfrm>
          <a:prstGeom prst="rect">
            <a:avLst/>
          </a:prstGeom>
          <a:noFill/>
        </p:spPr>
        <p:txBody>
          <a:bodyPr wrap="square" rtlCol="0">
            <a:spAutoFit/>
          </a:bodyPr>
          <a:lstStyle/>
          <a:p>
            <a:r>
              <a:rPr lang="en-AU" sz="2000" b="1" dirty="0"/>
              <a:t>SCRIPTURE  SAYS…</a:t>
            </a:r>
            <a:endParaRPr lang="en-AU" sz="2000" b="1" i="1" dirty="0"/>
          </a:p>
          <a:p>
            <a:r>
              <a:rPr lang="en-AU" sz="2000" dirty="0" smtClean="0"/>
              <a:t>“Therefore </a:t>
            </a:r>
            <a:r>
              <a:rPr lang="en-AU" sz="2000" dirty="0"/>
              <a:t>go and make disciples of all nations, baptizing them in the name of the Father and of the Son and of the Holy </a:t>
            </a:r>
            <a:r>
              <a:rPr lang="en-AU" sz="2000" dirty="0" smtClean="0"/>
              <a:t>Spirit.”  (</a:t>
            </a:r>
            <a:r>
              <a:rPr lang="en-AU" sz="2000" i="1" dirty="0" smtClean="0"/>
              <a:t>Mt</a:t>
            </a:r>
            <a:r>
              <a:rPr lang="en-AU" sz="2000" dirty="0"/>
              <a:t> 28:19</a:t>
            </a:r>
            <a:r>
              <a:rPr lang="en-AU" sz="2000" dirty="0" smtClean="0"/>
              <a:t>)</a:t>
            </a:r>
            <a:r>
              <a:rPr lang="en-AU" sz="2000" dirty="0"/>
              <a:t> </a:t>
            </a:r>
          </a:p>
          <a:p>
            <a:endParaRPr lang="en-AU" sz="2000" b="1" dirty="0"/>
          </a:p>
          <a:p>
            <a:r>
              <a:rPr lang="en-AU" sz="2000" b="1" dirty="0"/>
              <a:t>VATICAN </a:t>
            </a:r>
            <a:r>
              <a:rPr lang="en-AU" sz="2000" b="1" dirty="0" smtClean="0"/>
              <a:t>II </a:t>
            </a:r>
            <a:endParaRPr lang="en-AU" sz="2000" b="1" dirty="0"/>
          </a:p>
          <a:p>
            <a:r>
              <a:rPr lang="en-AU" sz="2000" dirty="0"/>
              <a:t>emphasized that all Catholics are called to holiness and the mission of </a:t>
            </a:r>
            <a:r>
              <a:rPr lang="en-AU" sz="2000" dirty="0" smtClean="0"/>
              <a:t>spreading Christ’s </a:t>
            </a:r>
            <a:r>
              <a:rPr lang="en-AU" sz="2000" dirty="0"/>
              <a:t>Gospel.</a:t>
            </a:r>
          </a:p>
          <a:p>
            <a:endParaRPr lang="en-AU" sz="2000" dirty="0"/>
          </a:p>
          <a:p>
            <a:r>
              <a:rPr lang="en-AU" sz="2000" b="1" dirty="0"/>
              <a:t>LUMEN GENTIUM</a:t>
            </a:r>
          </a:p>
          <a:p>
            <a:r>
              <a:rPr lang="en-AU" sz="2000" dirty="0"/>
              <a:t>presented the Catholic Church primarily as part of the whole Christian community of faith, or 'People of God'. Its emphasis, therefore, was on the role of each baptised member of the Church.</a:t>
            </a:r>
          </a:p>
          <a:p>
            <a:endParaRPr lang="en-AU" sz="2000" dirty="0"/>
          </a:p>
        </p:txBody>
      </p:sp>
      <p:sp>
        <p:nvSpPr>
          <p:cNvPr id="6" name="Rectangle 5"/>
          <p:cNvSpPr>
            <a:spLocks noChangeArrowheads="1"/>
          </p:cNvSpPr>
          <p:nvPr/>
        </p:nvSpPr>
        <p:spPr bwMode="auto">
          <a:xfrm>
            <a:off x="468413" y="574839"/>
            <a:ext cx="719993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ROLE OF THE LAITY IN THE CHURCH</a:t>
            </a:r>
            <a:endParaRPr lang="en-US" sz="3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212976"/>
            <a:ext cx="1511299" cy="2418078"/>
          </a:xfrm>
          <a:prstGeom prst="rect">
            <a:avLst/>
          </a:prstGeom>
        </p:spPr>
      </p:pic>
    </p:spTree>
    <p:extLst>
      <p:ext uri="{BB962C8B-B14F-4D97-AF65-F5344CB8AC3E}">
        <p14:creationId xmlns:p14="http://schemas.microsoft.com/office/powerpoint/2010/main" val="26659146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accent1">
                <a:lumMod val="60000"/>
                <a:lumOff val="40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407" b="76279"/>
          <a:stretch/>
        </p:blipFill>
        <p:spPr>
          <a:xfrm>
            <a:off x="-10777" y="332656"/>
            <a:ext cx="9144000" cy="925521"/>
          </a:xfrm>
          <a:prstGeom prst="rect">
            <a:avLst/>
          </a:prstGeom>
        </p:spPr>
      </p:pic>
      <p:sp>
        <p:nvSpPr>
          <p:cNvPr id="2" name="Rectangle 1"/>
          <p:cNvSpPr/>
          <p:nvPr/>
        </p:nvSpPr>
        <p:spPr>
          <a:xfrm>
            <a:off x="611560" y="1422083"/>
            <a:ext cx="4680520" cy="5078313"/>
          </a:xfrm>
          <a:prstGeom prst="rect">
            <a:avLst/>
          </a:prstGeom>
        </p:spPr>
        <p:txBody>
          <a:bodyPr wrap="square">
            <a:spAutoFit/>
          </a:bodyPr>
          <a:lstStyle/>
          <a:p>
            <a:r>
              <a:rPr lang="en-US" sz="2400" i="1" dirty="0" smtClean="0"/>
              <a:t>“</a:t>
            </a:r>
            <a:r>
              <a:rPr lang="en-US" sz="2400" i="1" dirty="0"/>
              <a:t>The call for change from Vatican II had consequences far beyond what had been envisaged and in very different directions. </a:t>
            </a:r>
            <a:r>
              <a:rPr lang="en-US" sz="2400" i="1" dirty="0" smtClean="0"/>
              <a:t> One </a:t>
            </a:r>
            <a:r>
              <a:rPr lang="en-US" sz="2400" i="1" dirty="0"/>
              <a:t>of those ‘different directions’ or unintended </a:t>
            </a:r>
            <a:r>
              <a:rPr lang="en-US" sz="2400" i="1" dirty="0" smtClean="0"/>
              <a:t>consequences has </a:t>
            </a:r>
            <a:r>
              <a:rPr lang="en-US" sz="2400" i="1" dirty="0"/>
              <a:t>been the call (in fact the necessity) for lay people to undertake civil and canonical governance roles in education, health and welfare ministries which the religious had built up for the mission of the Church”</a:t>
            </a:r>
            <a:endParaRPr lang="en-AU" sz="2400" dirty="0"/>
          </a:p>
          <a:p>
            <a:r>
              <a:rPr lang="en-US" b="1" dirty="0"/>
              <a:t> </a:t>
            </a:r>
            <a:endParaRPr lang="en-AU" dirty="0"/>
          </a:p>
          <a:p>
            <a:endParaRPr lang="en-AU" dirty="0"/>
          </a:p>
        </p:txBody>
      </p:sp>
      <p:pic>
        <p:nvPicPr>
          <p:cNvPr id="6" name="Picture 5" descr="http://spiritualityireland.org/blog/wp-content/uploads/2012/09/vaticanII_session.png"/>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060848"/>
            <a:ext cx="2952144" cy="242607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546501" y="5013176"/>
            <a:ext cx="3252118" cy="800219"/>
          </a:xfrm>
          <a:prstGeom prst="rect">
            <a:avLst/>
          </a:prstGeom>
          <a:noFill/>
        </p:spPr>
        <p:txBody>
          <a:bodyPr wrap="square" rtlCol="0">
            <a:spAutoFit/>
          </a:bodyPr>
          <a:lstStyle/>
          <a:p>
            <a:r>
              <a:rPr lang="en-US" sz="1400" b="1" dirty="0">
                <a:solidFill>
                  <a:srgbClr val="1C1E50"/>
                </a:solidFill>
              </a:rPr>
              <a:t>(Governing in Faith, Foundations for Formation, </a:t>
            </a:r>
            <a:r>
              <a:rPr lang="en-US" sz="1400" b="1" dirty="0" err="1">
                <a:solidFill>
                  <a:srgbClr val="1C1E50"/>
                </a:solidFill>
              </a:rPr>
              <a:t>Thornber</a:t>
            </a:r>
            <a:r>
              <a:rPr lang="en-US" sz="1400" b="1" dirty="0">
                <a:solidFill>
                  <a:srgbClr val="1C1E50"/>
                </a:solidFill>
              </a:rPr>
              <a:t> </a:t>
            </a:r>
            <a:r>
              <a:rPr lang="en-US" sz="1400" b="1" dirty="0" smtClean="0">
                <a:solidFill>
                  <a:srgbClr val="1C1E50"/>
                </a:solidFill>
              </a:rPr>
              <a:t>and </a:t>
            </a:r>
            <a:r>
              <a:rPr lang="en-US" sz="1400" b="1" dirty="0">
                <a:solidFill>
                  <a:srgbClr val="1C1E50"/>
                </a:solidFill>
              </a:rPr>
              <a:t>Gaffney, 2014)</a:t>
            </a:r>
            <a:endParaRPr lang="en-AU" sz="1400" dirty="0">
              <a:solidFill>
                <a:srgbClr val="1C1E50"/>
              </a:solidFill>
            </a:endParaRPr>
          </a:p>
          <a:p>
            <a:endParaRPr lang="en-AU" dirty="0"/>
          </a:p>
        </p:txBody>
      </p:sp>
      <p:sp>
        <p:nvSpPr>
          <p:cNvPr id="8" name="Rectangle 7"/>
          <p:cNvSpPr>
            <a:spLocks noChangeArrowheads="1"/>
          </p:cNvSpPr>
          <p:nvPr/>
        </p:nvSpPr>
        <p:spPr bwMode="auto">
          <a:xfrm>
            <a:off x="468413" y="574839"/>
            <a:ext cx="719993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VATICAN II   1962 - 1965</a:t>
            </a:r>
            <a:endParaRPr lang="en-US" sz="3200" b="1" dirty="0"/>
          </a:p>
        </p:txBody>
      </p:sp>
    </p:spTree>
    <p:extLst>
      <p:ext uri="{BB962C8B-B14F-4D97-AF65-F5344CB8AC3E}">
        <p14:creationId xmlns:p14="http://schemas.microsoft.com/office/powerpoint/2010/main" val="40829395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chemeClr val="accent2">
                <a:lumMod val="40000"/>
                <a:lumOff val="60000"/>
              </a:scheme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1763688" y="2780928"/>
            <a:ext cx="5904656" cy="769441"/>
          </a:xfrm>
          <a:prstGeom prst="rect">
            <a:avLst/>
          </a:prstGeom>
          <a:effectLst/>
        </p:spPr>
        <p:txBody>
          <a:bodyPr wrap="square">
            <a:spAutoFit/>
          </a:bodyPr>
          <a:lstStyle/>
          <a:p>
            <a:r>
              <a:rPr lang="en-AU" sz="4400" dirty="0" smtClean="0"/>
              <a:t>The journey thus far …</a:t>
            </a:r>
            <a:endParaRPr lang="en-AU" sz="4400" dirty="0"/>
          </a:p>
        </p:txBody>
      </p:sp>
    </p:spTree>
    <p:extLst>
      <p:ext uri="{BB962C8B-B14F-4D97-AF65-F5344CB8AC3E}">
        <p14:creationId xmlns:p14="http://schemas.microsoft.com/office/powerpoint/2010/main" val="174823885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rgbClr val="B9A3A3">
                <a:lumMod val="93000"/>
              </a:srgb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3161276" y="980728"/>
            <a:ext cx="4939116" cy="923330"/>
          </a:xfrm>
          <a:prstGeom prst="rect">
            <a:avLst/>
          </a:prstGeom>
        </p:spPr>
        <p:txBody>
          <a:bodyPr wrap="square">
            <a:spAutoFit/>
          </a:bodyPr>
          <a:lstStyle/>
          <a:p>
            <a:pPr algn="just"/>
            <a:endParaRPr lang="en-US" dirty="0" smtClean="0"/>
          </a:p>
          <a:p>
            <a:pPr algn="just"/>
            <a:endParaRPr lang="en-AU" dirty="0"/>
          </a:p>
          <a:p>
            <a:endParaRPr lang="en-AU" dirty="0"/>
          </a:p>
        </p:txBody>
      </p:sp>
      <p:sp>
        <p:nvSpPr>
          <p:cNvPr id="5" name="Rectangle 4"/>
          <p:cNvSpPr/>
          <p:nvPr/>
        </p:nvSpPr>
        <p:spPr>
          <a:xfrm>
            <a:off x="683568" y="1309940"/>
            <a:ext cx="6264696" cy="5201424"/>
          </a:xfrm>
          <a:prstGeom prst="rect">
            <a:avLst/>
          </a:prstGeom>
        </p:spPr>
        <p:txBody>
          <a:bodyPr wrap="square">
            <a:spAutoFit/>
          </a:bodyPr>
          <a:lstStyle/>
          <a:p>
            <a:r>
              <a:rPr lang="en-US" i="1" dirty="0" smtClean="0"/>
              <a:t>‘</a:t>
            </a:r>
            <a:r>
              <a:rPr lang="en-US" sz="2400" i="1" dirty="0" smtClean="0"/>
              <a:t>In </a:t>
            </a:r>
            <a:r>
              <a:rPr lang="en-US" sz="2400" i="1" dirty="0"/>
              <a:t>my visits to the Provinces around the Marist world I often have the privilege of meeting teachers, parents, </a:t>
            </a:r>
            <a:r>
              <a:rPr lang="en-US" sz="2400" i="1" dirty="0" smtClean="0"/>
              <a:t>ex-students</a:t>
            </a:r>
            <a:r>
              <a:rPr lang="en-US" sz="2400" i="1" dirty="0"/>
              <a:t>, and other friends of the Brothers who are attracted to the spirituality of Father Champagnat and to his sense of mission. This attraction has led some of you to want to commit yourselves to developing the same kind of spirituality and sense of mission in your own daily lives in a regular and organised way.  For this reason … the General Chapter of 1985 called for the development of the Champagnat Movement within the wider </a:t>
            </a:r>
            <a:r>
              <a:rPr lang="en-US" sz="2400" i="1" dirty="0" smtClean="0"/>
              <a:t>   Marist </a:t>
            </a:r>
            <a:r>
              <a:rPr lang="en-US" sz="2400" i="1" dirty="0"/>
              <a:t>family’.</a:t>
            </a:r>
            <a:endParaRPr lang="en-AU" sz="2400" dirty="0"/>
          </a:p>
          <a:p>
            <a:r>
              <a:rPr lang="en-US" sz="2000" b="1" dirty="0"/>
              <a:t> </a:t>
            </a:r>
            <a:endParaRPr lang="en-AU" sz="2000" dirty="0"/>
          </a:p>
        </p:txBody>
      </p:sp>
      <p:pic>
        <p:nvPicPr>
          <p:cNvPr id="7" name="Picture 3" descr="C:\Users\09430\Desktop\charles_raf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071" y="1765970"/>
            <a:ext cx="1679729" cy="2137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champagnat.org/img/caricate/news/news_3198.jpg"/>
          <p:cNvPicPr/>
          <p:nvPr/>
        </p:nvPicPr>
        <p:blipFill>
          <a:blip r:embed="rId4">
            <a:extLst>
              <a:ext uri="{28A0092B-C50C-407E-A947-70E740481C1C}">
                <a14:useLocalDpi xmlns:a14="http://schemas.microsoft.com/office/drawing/2010/main" val="0"/>
              </a:ext>
            </a:extLst>
          </a:blip>
          <a:srcRect/>
          <a:stretch>
            <a:fillRect/>
          </a:stretch>
        </p:blipFill>
        <p:spPr bwMode="auto">
          <a:xfrm>
            <a:off x="7314879" y="3717032"/>
            <a:ext cx="1008112" cy="1008112"/>
          </a:xfrm>
          <a:prstGeom prst="rect">
            <a:avLst/>
          </a:prstGeom>
          <a:noFill/>
          <a:ln>
            <a:noFill/>
          </a:ln>
        </p:spPr>
      </p:pic>
      <p:sp>
        <p:nvSpPr>
          <p:cNvPr id="4" name="TextBox 3"/>
          <p:cNvSpPr txBox="1"/>
          <p:nvPr/>
        </p:nvSpPr>
        <p:spPr>
          <a:xfrm>
            <a:off x="6916588" y="5045917"/>
            <a:ext cx="2026644" cy="800219"/>
          </a:xfrm>
          <a:prstGeom prst="rect">
            <a:avLst/>
          </a:prstGeom>
          <a:noFill/>
        </p:spPr>
        <p:txBody>
          <a:bodyPr wrap="square" rtlCol="0">
            <a:spAutoFit/>
          </a:bodyPr>
          <a:lstStyle/>
          <a:p>
            <a:r>
              <a:rPr lang="en-US" sz="1400" b="1" dirty="0">
                <a:solidFill>
                  <a:srgbClr val="1C1E50"/>
                </a:solidFill>
              </a:rPr>
              <a:t>Brother </a:t>
            </a:r>
            <a:r>
              <a:rPr lang="en-US" sz="1400" b="1" dirty="0" smtClean="0">
                <a:solidFill>
                  <a:srgbClr val="1C1E50"/>
                </a:solidFill>
              </a:rPr>
              <a:t>Charles </a:t>
            </a:r>
            <a:r>
              <a:rPr lang="en-US" sz="1400" b="1" dirty="0">
                <a:solidFill>
                  <a:srgbClr val="1C1E50"/>
                </a:solidFill>
              </a:rPr>
              <a:t>Howard, </a:t>
            </a:r>
          </a:p>
          <a:p>
            <a:r>
              <a:rPr lang="en-US" sz="1400" b="1" dirty="0">
                <a:solidFill>
                  <a:srgbClr val="1C1E50"/>
                </a:solidFill>
              </a:rPr>
              <a:t>16 July 1990</a:t>
            </a:r>
            <a:endParaRPr lang="en-AU" sz="1400" b="1" dirty="0">
              <a:solidFill>
                <a:srgbClr val="1C1E50"/>
              </a:solidFill>
            </a:endParaRPr>
          </a:p>
          <a:p>
            <a:endParaRPr lang="en-AU" dirty="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9982" r="1934" b="74288"/>
          <a:stretch/>
        </p:blipFill>
        <p:spPr>
          <a:xfrm>
            <a:off x="-7302" y="332656"/>
            <a:ext cx="9151302" cy="1017078"/>
          </a:xfrm>
          <a:prstGeom prst="rect">
            <a:avLst/>
          </a:prstGeom>
        </p:spPr>
      </p:pic>
      <p:sp>
        <p:nvSpPr>
          <p:cNvPr id="10" name="Rectangle 9"/>
          <p:cNvSpPr>
            <a:spLocks noChangeArrowheads="1"/>
          </p:cNvSpPr>
          <p:nvPr/>
        </p:nvSpPr>
        <p:spPr bwMode="auto">
          <a:xfrm>
            <a:off x="421864" y="548680"/>
            <a:ext cx="8352059"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600" b="1" dirty="0" smtClean="0"/>
              <a:t>1986 CHAMPAGNAT MOVEMENT OF THE MARIST FAMILY</a:t>
            </a:r>
            <a:endParaRPr lang="en-US" sz="2600" b="1" dirty="0"/>
          </a:p>
        </p:txBody>
      </p:sp>
    </p:spTree>
    <p:extLst>
      <p:ext uri="{BB962C8B-B14F-4D97-AF65-F5344CB8AC3E}">
        <p14:creationId xmlns:p14="http://schemas.microsoft.com/office/powerpoint/2010/main" val="49304004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rgbClr val="B9A3A3">
                <a:lumMod val="93000"/>
              </a:srgb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982" b="74288"/>
          <a:stretch/>
        </p:blipFill>
        <p:spPr>
          <a:xfrm>
            <a:off x="-7302" y="376230"/>
            <a:ext cx="9144000" cy="1017078"/>
          </a:xfrm>
          <a:prstGeom prst="rect">
            <a:avLst/>
          </a:prstGeom>
        </p:spPr>
      </p:pic>
      <p:sp>
        <p:nvSpPr>
          <p:cNvPr id="5" name="Rectangle 4"/>
          <p:cNvSpPr>
            <a:spLocks noChangeArrowheads="1"/>
          </p:cNvSpPr>
          <p:nvPr/>
        </p:nvSpPr>
        <p:spPr bwMode="auto">
          <a:xfrm>
            <a:off x="468413" y="574839"/>
            <a:ext cx="7199931" cy="533400"/>
          </a:xfrm>
          <a:prstGeom prst="rect">
            <a:avLst/>
          </a:prstGeom>
          <a:noFill/>
          <a:ln>
            <a:noFill/>
          </a:ln>
          <a:effectLs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chemeClr val="bg2">
                    <a:lumMod val="10000"/>
                  </a:schemeClr>
                </a:solidFill>
              </a:rPr>
              <a:t> </a:t>
            </a:r>
            <a:r>
              <a:rPr lang="en-AU" dirty="0" smtClean="0">
                <a:solidFill>
                  <a:schemeClr val="bg2">
                    <a:lumMod val="10000"/>
                  </a:schemeClr>
                </a:solidFill>
              </a:rPr>
              <a:t>  </a:t>
            </a:r>
            <a:r>
              <a:rPr lang="en-AU" sz="2800" b="1" dirty="0" smtClean="0">
                <a:solidFill>
                  <a:schemeClr val="bg2">
                    <a:lumMod val="10000"/>
                  </a:schemeClr>
                </a:solidFill>
              </a:rPr>
              <a:t> </a:t>
            </a:r>
            <a:r>
              <a:rPr lang="en-AU" sz="2800" b="1" dirty="0" smtClean="0"/>
              <a:t>2001 TO THE PRESENT…</a:t>
            </a:r>
            <a:endParaRPr lang="en-US" sz="3200" b="1" dirty="0"/>
          </a:p>
        </p:txBody>
      </p:sp>
      <p:sp>
        <p:nvSpPr>
          <p:cNvPr id="6" name="Subtitle 2"/>
          <p:cNvSpPr>
            <a:spLocks noGrp="1"/>
          </p:cNvSpPr>
          <p:nvPr>
            <p:ph type="subTitle" idx="1"/>
          </p:nvPr>
        </p:nvSpPr>
        <p:spPr>
          <a:xfrm>
            <a:off x="683568" y="1412776"/>
            <a:ext cx="8424936" cy="4968552"/>
          </a:xfrm>
        </p:spPr>
        <p:txBody>
          <a:bodyPr>
            <a:noAutofit/>
          </a:bodyPr>
          <a:lstStyle/>
          <a:p>
            <a:pPr algn="l"/>
            <a:r>
              <a:rPr lang="en-US" sz="2800" b="1" dirty="0">
                <a:solidFill>
                  <a:srgbClr val="D0827A"/>
                </a:solidFill>
                <a:effectLst>
                  <a:reflection blurRad="6350" stA="55000" endA="300" endPos="45500" dir="5400000" sy="-100000" algn="bl" rotWithShape="0"/>
                </a:effectLst>
              </a:rPr>
              <a:t>2001</a:t>
            </a:r>
            <a:r>
              <a:rPr lang="en-US" sz="2800" b="1" dirty="0" smtClean="0"/>
              <a:t>   Statement from the General </a:t>
            </a:r>
            <a:r>
              <a:rPr lang="en-US" sz="2800" b="1" dirty="0"/>
              <a:t>C</a:t>
            </a:r>
            <a:r>
              <a:rPr lang="en-US" sz="2800" b="1" dirty="0" smtClean="0"/>
              <a:t>hapter</a:t>
            </a:r>
            <a:endParaRPr lang="en-US" sz="2800" dirty="0" smtClean="0"/>
          </a:p>
          <a:p>
            <a:pPr algn="l">
              <a:spcBef>
                <a:spcPts val="1600"/>
              </a:spcBef>
            </a:pPr>
            <a:r>
              <a:rPr lang="en-US" sz="2800" b="1" dirty="0">
                <a:solidFill>
                  <a:srgbClr val="D0827A"/>
                </a:solidFill>
                <a:effectLst>
                  <a:reflection blurRad="6350" stA="55000" endA="300" endPos="45500" dir="5400000" sy="-100000" algn="bl" rotWithShape="0"/>
                </a:effectLst>
              </a:rPr>
              <a:t>2007</a:t>
            </a:r>
            <a:r>
              <a:rPr lang="en-US" sz="2800" b="1" dirty="0" smtClean="0"/>
              <a:t>   Provincial Chapter, </a:t>
            </a:r>
            <a:r>
              <a:rPr lang="en-US" sz="2800" b="1" dirty="0"/>
              <a:t>M</a:t>
            </a:r>
            <a:r>
              <a:rPr lang="en-US" sz="2800" b="1" dirty="0" smtClean="0"/>
              <a:t>elbourne</a:t>
            </a:r>
            <a:endParaRPr lang="en-US" sz="2800" dirty="0" smtClean="0"/>
          </a:p>
          <a:p>
            <a:pPr algn="l">
              <a:spcBef>
                <a:spcPts val="1600"/>
              </a:spcBef>
            </a:pPr>
            <a:r>
              <a:rPr lang="en-US" sz="2800" b="1" dirty="0">
                <a:solidFill>
                  <a:srgbClr val="D0827A"/>
                </a:solidFill>
                <a:effectLst>
                  <a:reflection blurRad="6350" stA="55000" endA="300" endPos="45500" dir="5400000" sy="-100000" algn="bl" rotWithShape="0"/>
                </a:effectLst>
              </a:rPr>
              <a:t>2007</a:t>
            </a:r>
            <a:r>
              <a:rPr lang="en-US" sz="2800" b="1" dirty="0" smtClean="0"/>
              <a:t>   International Mission </a:t>
            </a:r>
            <a:r>
              <a:rPr lang="en-US" sz="2800" b="1" dirty="0"/>
              <a:t>A</a:t>
            </a:r>
            <a:r>
              <a:rPr lang="en-US" sz="2800" b="1" dirty="0" smtClean="0"/>
              <a:t>ssembly, </a:t>
            </a:r>
            <a:r>
              <a:rPr lang="en-US" sz="2800" b="1" dirty="0"/>
              <a:t>M</a:t>
            </a:r>
            <a:r>
              <a:rPr lang="en-US" sz="2800" b="1" dirty="0" smtClean="0"/>
              <a:t>endes</a:t>
            </a:r>
            <a:endParaRPr lang="en-US" sz="2800" i="1" dirty="0" smtClean="0"/>
          </a:p>
          <a:p>
            <a:pPr algn="l">
              <a:spcBef>
                <a:spcPts val="1600"/>
              </a:spcBef>
            </a:pPr>
            <a:r>
              <a:rPr lang="en-US" sz="2800" b="1" dirty="0">
                <a:solidFill>
                  <a:srgbClr val="D0827A"/>
                </a:solidFill>
                <a:effectLst>
                  <a:reflection blurRad="6350" stA="55000" endA="300" endPos="45500" dir="5400000" sy="-100000" algn="bl" rotWithShape="0"/>
                </a:effectLst>
              </a:rPr>
              <a:t>2008 </a:t>
            </a:r>
            <a:r>
              <a:rPr lang="en-US" sz="2800" b="1" dirty="0" smtClean="0"/>
              <a:t>  Interim Ministry </a:t>
            </a:r>
            <a:r>
              <a:rPr lang="en-US" sz="2800" b="1" dirty="0"/>
              <a:t>C</a:t>
            </a:r>
            <a:r>
              <a:rPr lang="en-US" sz="2800" b="1" dirty="0" smtClean="0"/>
              <a:t>ouncil, </a:t>
            </a:r>
            <a:r>
              <a:rPr lang="en-US" sz="2800" b="1" dirty="0"/>
              <a:t>M</a:t>
            </a:r>
            <a:r>
              <a:rPr lang="en-US" sz="2800" b="1" dirty="0" smtClean="0"/>
              <a:t>elbourne</a:t>
            </a:r>
          </a:p>
          <a:p>
            <a:pPr algn="l">
              <a:spcBef>
                <a:spcPts val="1600"/>
              </a:spcBef>
            </a:pPr>
            <a:r>
              <a:rPr lang="en-AU" sz="2800" b="1" dirty="0">
                <a:solidFill>
                  <a:srgbClr val="D0827A"/>
                </a:solidFill>
                <a:effectLst>
                  <a:reflection blurRad="6350" stA="55000" endA="300" endPos="45500" dir="5400000" sy="-100000" algn="bl" rotWithShape="0"/>
                </a:effectLst>
              </a:rPr>
              <a:t>2009</a:t>
            </a:r>
            <a:r>
              <a:rPr lang="en-AU" sz="2800" b="1" dirty="0" smtClean="0"/>
              <a:t> </a:t>
            </a:r>
            <a:r>
              <a:rPr lang="en-US" sz="2800" b="1" dirty="0"/>
              <a:t> </a:t>
            </a:r>
            <a:r>
              <a:rPr lang="en-US" sz="2800" b="1" dirty="0" smtClean="0"/>
              <a:t> Document: “Gathered around the same table”</a:t>
            </a:r>
            <a:endParaRPr lang="en-US" sz="2800" dirty="0" smtClean="0"/>
          </a:p>
          <a:p>
            <a:pPr algn="l">
              <a:spcBef>
                <a:spcPts val="1600"/>
              </a:spcBef>
            </a:pPr>
            <a:r>
              <a:rPr lang="en-US" sz="2800" b="1" dirty="0">
                <a:solidFill>
                  <a:srgbClr val="D0827A"/>
                </a:solidFill>
                <a:effectLst>
                  <a:reflection blurRad="6350" stA="55000" endA="300" endPos="45500" dir="5400000" sy="-100000" algn="bl" rotWithShape="0"/>
                </a:effectLst>
              </a:rPr>
              <a:t>2009</a:t>
            </a:r>
            <a:r>
              <a:rPr lang="en-US" sz="2800" b="1" dirty="0" smtClean="0"/>
              <a:t>    XX1  </a:t>
            </a:r>
            <a:r>
              <a:rPr lang="en-US" sz="2800" b="1" dirty="0"/>
              <a:t>G</a:t>
            </a:r>
            <a:r>
              <a:rPr lang="en-US" sz="2800" b="1" dirty="0" smtClean="0"/>
              <a:t>eneral </a:t>
            </a:r>
            <a:r>
              <a:rPr lang="en-US" sz="2800" b="1" dirty="0"/>
              <a:t>C</a:t>
            </a:r>
            <a:r>
              <a:rPr lang="en-US" sz="2800" b="1" dirty="0" smtClean="0"/>
              <a:t>hapter</a:t>
            </a:r>
            <a:endParaRPr lang="en-AU" sz="2800" b="1" dirty="0" smtClean="0"/>
          </a:p>
          <a:p>
            <a:pPr algn="l"/>
            <a:endParaRPr lang="en-AU" sz="2400" dirty="0" smtClean="0"/>
          </a:p>
          <a:p>
            <a:pPr algn="l"/>
            <a:endParaRPr lang="en-AU" sz="2800" dirty="0" smtClean="0"/>
          </a:p>
          <a:p>
            <a:pPr algn="l"/>
            <a:endParaRPr lang="en-AU" sz="2800" dirty="0" smtClean="0"/>
          </a:p>
          <a:p>
            <a:pPr algn="l"/>
            <a:endParaRPr lang="en-AU" sz="2800" dirty="0" smtClean="0"/>
          </a:p>
          <a:p>
            <a:r>
              <a:rPr lang="en-US" sz="2800" b="1" dirty="0" smtClean="0"/>
              <a:t> </a:t>
            </a:r>
            <a:endParaRPr lang="en-AU" sz="2800" dirty="0" smtClean="0"/>
          </a:p>
          <a:p>
            <a:pPr marL="285750" indent="-285750" algn="l">
              <a:buFont typeface="Arial" panose="020B0604020202020204" pitchFamily="34" charset="0"/>
              <a:buChar char="•"/>
            </a:pPr>
            <a:endParaRPr lang="en-AU" sz="2800" dirty="0" smtClean="0"/>
          </a:p>
          <a:p>
            <a:pPr algn="l"/>
            <a:endParaRPr lang="en-AU" sz="2800" dirty="0" smtClean="0"/>
          </a:p>
          <a:p>
            <a:pPr algn="ctr"/>
            <a:endParaRPr lang="en-AU" sz="2800" b="1" dirty="0" smtClean="0"/>
          </a:p>
          <a:p>
            <a:endParaRPr lang="en-US" sz="2800" i="1" dirty="0" smtClean="0"/>
          </a:p>
          <a:p>
            <a:endParaRPr lang="en-AU" sz="2800" dirty="0"/>
          </a:p>
        </p:txBody>
      </p:sp>
    </p:spTree>
    <p:extLst>
      <p:ext uri="{BB962C8B-B14F-4D97-AF65-F5344CB8AC3E}">
        <p14:creationId xmlns:p14="http://schemas.microsoft.com/office/powerpoint/2010/main" val="136134572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5000">
              <a:srgbClr val="B9A3A3">
                <a:lumMod val="93000"/>
              </a:srgbClr>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395536" y="1052736"/>
            <a:ext cx="8352928" cy="738664"/>
          </a:xfrm>
          <a:prstGeom prst="rect">
            <a:avLst/>
          </a:prstGeom>
          <a:noFill/>
        </p:spPr>
        <p:txBody>
          <a:bodyPr wrap="square" rtlCol="0">
            <a:spAutoFit/>
          </a:bodyPr>
          <a:lstStyle/>
          <a:p>
            <a:endParaRPr lang="en-US" sz="1400" i="1" dirty="0"/>
          </a:p>
          <a:p>
            <a:endParaRPr lang="en-AU" sz="1400" b="1" dirty="0"/>
          </a:p>
          <a:p>
            <a:endParaRPr lang="en-AU" sz="1400" dirty="0"/>
          </a:p>
        </p:txBody>
      </p:sp>
      <p:sp>
        <p:nvSpPr>
          <p:cNvPr id="4" name="TextBox 3"/>
          <p:cNvSpPr txBox="1"/>
          <p:nvPr/>
        </p:nvSpPr>
        <p:spPr>
          <a:xfrm>
            <a:off x="683568" y="764704"/>
            <a:ext cx="8208912" cy="5375831"/>
          </a:xfrm>
          <a:prstGeom prst="rect">
            <a:avLst/>
          </a:prstGeom>
          <a:noFill/>
        </p:spPr>
        <p:txBody>
          <a:bodyPr wrap="square" rtlCol="0">
            <a:spAutoFit/>
          </a:bodyPr>
          <a:lstStyle/>
          <a:p>
            <a:pPr>
              <a:spcBef>
                <a:spcPct val="20000"/>
              </a:spcBef>
              <a:buClr>
                <a:schemeClr val="tx1">
                  <a:lumMod val="50000"/>
                  <a:lumOff val="50000"/>
                </a:schemeClr>
              </a:buClr>
            </a:pPr>
            <a:r>
              <a:rPr lang="en-US" sz="2800" b="1" dirty="0" smtClean="0">
                <a:solidFill>
                  <a:srgbClr val="D0827A"/>
                </a:solidFill>
                <a:effectLst>
                  <a:reflection blurRad="6350" stA="55000" endA="300" endPos="45500" dir="5400000" sy="-100000" algn="bl" rotWithShape="0"/>
                </a:effectLst>
              </a:rPr>
              <a:t>2011</a:t>
            </a:r>
            <a:r>
              <a:rPr lang="en-US" sz="2800" b="1" dirty="0">
                <a:solidFill>
                  <a:schemeClr val="tx2"/>
                </a:solidFill>
              </a:rPr>
              <a:t>	</a:t>
            </a:r>
            <a:r>
              <a:rPr lang="en-US" sz="2800" b="1" dirty="0" smtClean="0">
                <a:solidFill>
                  <a:schemeClr val="tx2"/>
                </a:solidFill>
              </a:rPr>
              <a:t>Province </a:t>
            </a:r>
            <a:r>
              <a:rPr lang="en-US" sz="2800" b="1" dirty="0">
                <a:solidFill>
                  <a:schemeClr val="tx2"/>
                </a:solidFill>
              </a:rPr>
              <a:t>Mission </a:t>
            </a:r>
            <a:r>
              <a:rPr lang="en-US" sz="2800" b="1" dirty="0" smtClean="0">
                <a:solidFill>
                  <a:schemeClr val="tx2"/>
                </a:solidFill>
              </a:rPr>
              <a:t>Council</a:t>
            </a:r>
            <a:endParaRPr lang="en-US" sz="2800" b="1" dirty="0">
              <a:solidFill>
                <a:schemeClr val="tx2"/>
              </a:solidFill>
            </a:endParaRPr>
          </a:p>
          <a:p>
            <a:pPr>
              <a:spcBef>
                <a:spcPts val="1600"/>
              </a:spcBef>
              <a:buClr>
                <a:schemeClr val="tx1">
                  <a:lumMod val="50000"/>
                  <a:lumOff val="50000"/>
                </a:schemeClr>
              </a:buClr>
            </a:pPr>
            <a:r>
              <a:rPr lang="en-US" sz="2800" b="1" dirty="0">
                <a:solidFill>
                  <a:srgbClr val="D0827A"/>
                </a:solidFill>
                <a:effectLst>
                  <a:reflection blurRad="6350" stA="55000" endA="300" endPos="45500" dir="5400000" sy="-100000" algn="bl" rotWithShape="0"/>
                </a:effectLst>
              </a:rPr>
              <a:t>2012</a:t>
            </a:r>
            <a:r>
              <a:rPr lang="en-US" sz="2800" b="1" dirty="0" smtClean="0">
                <a:solidFill>
                  <a:srgbClr val="C3AC05"/>
                </a:solidFill>
              </a:rPr>
              <a:t>	</a:t>
            </a:r>
            <a:r>
              <a:rPr lang="en-US" sz="2800" b="1" dirty="0" smtClean="0">
                <a:solidFill>
                  <a:schemeClr val="tx2"/>
                </a:solidFill>
              </a:rPr>
              <a:t>Regional </a:t>
            </a:r>
            <a:r>
              <a:rPr lang="en-US" sz="2800" b="1" dirty="0">
                <a:solidFill>
                  <a:schemeClr val="tx2"/>
                </a:solidFill>
              </a:rPr>
              <a:t>meeting of Leaders of Lay Animation </a:t>
            </a:r>
            <a:r>
              <a:rPr lang="en-US" sz="2800" b="1" dirty="0" smtClean="0">
                <a:solidFill>
                  <a:schemeClr val="tx2"/>
                </a:solidFill>
              </a:rPr>
              <a:t>	(</a:t>
            </a:r>
            <a:r>
              <a:rPr lang="en-US" sz="2800" b="1" dirty="0">
                <a:solidFill>
                  <a:schemeClr val="tx2"/>
                </a:solidFill>
              </a:rPr>
              <a:t>Auckland</a:t>
            </a:r>
            <a:r>
              <a:rPr lang="en-US" sz="2800" b="1" dirty="0" smtClean="0">
                <a:solidFill>
                  <a:schemeClr val="tx2"/>
                </a:solidFill>
              </a:rPr>
              <a:t>)</a:t>
            </a:r>
            <a:endParaRPr lang="en-US" sz="2800" b="1" dirty="0">
              <a:solidFill>
                <a:schemeClr val="tx2"/>
              </a:solidFill>
            </a:endParaRPr>
          </a:p>
          <a:p>
            <a:pPr>
              <a:spcBef>
                <a:spcPts val="1600"/>
              </a:spcBef>
              <a:buClr>
                <a:schemeClr val="tx1">
                  <a:lumMod val="50000"/>
                  <a:lumOff val="50000"/>
                </a:schemeClr>
              </a:buClr>
            </a:pPr>
            <a:r>
              <a:rPr lang="en-US" sz="2800" b="1" dirty="0">
                <a:solidFill>
                  <a:srgbClr val="D0827A"/>
                </a:solidFill>
                <a:effectLst>
                  <a:reflection blurRad="6350" stA="55000" endA="300" endPos="45500" dir="5400000" sy="-100000" algn="bl" rotWithShape="0"/>
                </a:effectLst>
              </a:rPr>
              <a:t>2012</a:t>
            </a:r>
            <a:r>
              <a:rPr lang="en-US" sz="2800" b="1" dirty="0" smtClean="0">
                <a:solidFill>
                  <a:srgbClr val="C3AC05"/>
                </a:solidFill>
              </a:rPr>
              <a:t>	</a:t>
            </a:r>
            <a:r>
              <a:rPr lang="en-US" sz="2800" b="1" dirty="0" smtClean="0">
                <a:solidFill>
                  <a:schemeClr val="tx2"/>
                </a:solidFill>
              </a:rPr>
              <a:t>Lay </a:t>
            </a:r>
            <a:r>
              <a:rPr lang="en-US" sz="2800" b="1" dirty="0">
                <a:solidFill>
                  <a:schemeClr val="tx2"/>
                </a:solidFill>
              </a:rPr>
              <a:t>Marist Canonical Task Force </a:t>
            </a:r>
            <a:endParaRPr lang="en-AU" sz="2800" b="1" dirty="0">
              <a:solidFill>
                <a:schemeClr val="tx2"/>
              </a:solidFill>
            </a:endParaRPr>
          </a:p>
          <a:p>
            <a:pPr>
              <a:spcBef>
                <a:spcPts val="1600"/>
              </a:spcBef>
              <a:buClr>
                <a:schemeClr val="tx1">
                  <a:lumMod val="50000"/>
                  <a:lumOff val="50000"/>
                </a:schemeClr>
              </a:buClr>
            </a:pPr>
            <a:r>
              <a:rPr lang="en-AU" sz="2800" b="1" dirty="0">
                <a:solidFill>
                  <a:srgbClr val="D0827A"/>
                </a:solidFill>
                <a:effectLst>
                  <a:reflection blurRad="6350" stA="55000" endA="300" endPos="45500" dir="5400000" sy="-100000" algn="bl" rotWithShape="0"/>
                </a:effectLst>
              </a:rPr>
              <a:t>2013</a:t>
            </a:r>
            <a:r>
              <a:rPr lang="en-AU" sz="2800" b="1" dirty="0" smtClean="0">
                <a:solidFill>
                  <a:srgbClr val="C3AC05"/>
                </a:solidFill>
              </a:rPr>
              <a:t>	</a:t>
            </a:r>
            <a:r>
              <a:rPr lang="en-AU" sz="2800" b="1" dirty="0" smtClean="0">
                <a:solidFill>
                  <a:schemeClr val="tx2"/>
                </a:solidFill>
              </a:rPr>
              <a:t>AMC Forum</a:t>
            </a:r>
            <a:endParaRPr lang="en-AU" sz="2800" b="1" dirty="0">
              <a:solidFill>
                <a:schemeClr val="tx2"/>
              </a:solidFill>
            </a:endParaRPr>
          </a:p>
          <a:p>
            <a:pPr>
              <a:spcBef>
                <a:spcPts val="1600"/>
              </a:spcBef>
              <a:buClr>
                <a:schemeClr val="tx1">
                  <a:lumMod val="50000"/>
                  <a:lumOff val="50000"/>
                </a:schemeClr>
              </a:buClr>
            </a:pPr>
            <a:r>
              <a:rPr lang="en-AU" sz="2800" b="1" dirty="0">
                <a:solidFill>
                  <a:srgbClr val="D0827A"/>
                </a:solidFill>
                <a:effectLst>
                  <a:reflection blurRad="6350" stA="55000" endA="300" endPos="45500" dir="5400000" sy="-100000" algn="bl" rotWithShape="0"/>
                </a:effectLst>
              </a:rPr>
              <a:t>2014</a:t>
            </a:r>
            <a:r>
              <a:rPr lang="en-AU" sz="2800" b="1" dirty="0" smtClean="0">
                <a:solidFill>
                  <a:srgbClr val="C3AC05"/>
                </a:solidFill>
              </a:rPr>
              <a:t>	</a:t>
            </a:r>
            <a:r>
              <a:rPr lang="en-AU" sz="2800" b="1" dirty="0" smtClean="0">
                <a:solidFill>
                  <a:schemeClr val="tx2"/>
                </a:solidFill>
              </a:rPr>
              <a:t>International </a:t>
            </a:r>
            <a:r>
              <a:rPr lang="en-AU" sz="2800" b="1" dirty="0">
                <a:solidFill>
                  <a:schemeClr val="tx2"/>
                </a:solidFill>
              </a:rPr>
              <a:t>gathering to consider forms </a:t>
            </a:r>
            <a:r>
              <a:rPr lang="en-AU" sz="2800" b="1" dirty="0" smtClean="0">
                <a:solidFill>
                  <a:schemeClr val="tx2"/>
                </a:solidFill>
              </a:rPr>
              <a:t>of 	association</a:t>
            </a:r>
            <a:endParaRPr lang="en-AU" sz="2800" b="1" dirty="0">
              <a:solidFill>
                <a:schemeClr val="tx2"/>
              </a:solidFill>
            </a:endParaRPr>
          </a:p>
          <a:p>
            <a:pPr>
              <a:spcBef>
                <a:spcPts val="1600"/>
              </a:spcBef>
              <a:buClr>
                <a:schemeClr val="tx1">
                  <a:lumMod val="50000"/>
                  <a:lumOff val="50000"/>
                </a:schemeClr>
              </a:buClr>
            </a:pPr>
            <a:r>
              <a:rPr lang="en-AU" sz="2800" b="1" dirty="0">
                <a:solidFill>
                  <a:srgbClr val="D0827A"/>
                </a:solidFill>
                <a:effectLst>
                  <a:reflection blurRad="6350" stA="55000" endA="300" endPos="45500" dir="5400000" sy="-100000" algn="bl" rotWithShape="0"/>
                </a:effectLst>
              </a:rPr>
              <a:t>2014</a:t>
            </a:r>
            <a:r>
              <a:rPr lang="en-AU" sz="2800" b="1" dirty="0" smtClean="0">
                <a:solidFill>
                  <a:srgbClr val="C3AC05"/>
                </a:solidFill>
              </a:rPr>
              <a:t>	</a:t>
            </a:r>
            <a:r>
              <a:rPr lang="en-AU" sz="2800" b="1" dirty="0" smtClean="0">
                <a:solidFill>
                  <a:schemeClr val="tx2"/>
                </a:solidFill>
              </a:rPr>
              <a:t>Invitation </a:t>
            </a:r>
            <a:r>
              <a:rPr lang="en-AU" sz="2800" b="1" dirty="0">
                <a:solidFill>
                  <a:schemeClr val="tx2"/>
                </a:solidFill>
              </a:rPr>
              <a:t>to consider joining the Marist </a:t>
            </a:r>
            <a:r>
              <a:rPr lang="en-AU" sz="2800" b="1" dirty="0" smtClean="0">
                <a:solidFill>
                  <a:schemeClr val="tx2"/>
                </a:solidFill>
              </a:rPr>
              <a:t>	Association</a:t>
            </a:r>
            <a:endParaRPr lang="en-AU" sz="2800" b="1" dirty="0">
              <a:solidFill>
                <a:schemeClr val="tx2"/>
              </a:solidFill>
            </a:endParaRPr>
          </a:p>
          <a:p>
            <a:endParaRPr lang="en-AU" sz="2800" dirty="0"/>
          </a:p>
        </p:txBody>
      </p:sp>
    </p:spTree>
    <p:extLst>
      <p:ext uri="{BB962C8B-B14F-4D97-AF65-F5344CB8AC3E}">
        <p14:creationId xmlns:p14="http://schemas.microsoft.com/office/powerpoint/2010/main" val="84116277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000">
              <a:srgbClr val="A97817"/>
            </a:gs>
            <a:gs pos="40000">
              <a:srgbClr val="8DC2D3"/>
            </a:gs>
            <a:gs pos="81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417" b="73529"/>
          <a:stretch/>
        </p:blipFill>
        <p:spPr>
          <a:xfrm>
            <a:off x="-3326" y="260648"/>
            <a:ext cx="9147326" cy="1792198"/>
          </a:xfrm>
          <a:prstGeom prst="rect">
            <a:avLst/>
          </a:prstGeom>
        </p:spPr>
      </p:pic>
      <p:sp>
        <p:nvSpPr>
          <p:cNvPr id="2" name="Title 1"/>
          <p:cNvSpPr>
            <a:spLocks noGrp="1"/>
          </p:cNvSpPr>
          <p:nvPr>
            <p:ph type="title"/>
          </p:nvPr>
        </p:nvSpPr>
        <p:spPr>
          <a:xfrm>
            <a:off x="611560" y="652691"/>
            <a:ext cx="7056784" cy="504056"/>
          </a:xfrm>
          <a:noFill/>
          <a:ln>
            <a:noFill/>
          </a:ln>
        </p:spPr>
        <p:txBody>
          <a:bodyPr>
            <a:noAutofit/>
          </a:bodyPr>
          <a:lstStyle/>
          <a:p>
            <a:pPr lvl="0" algn="l"/>
            <a:r>
              <a:rPr lang="en-AU" sz="2800" b="1" dirty="0">
                <a:solidFill>
                  <a:schemeClr val="tx1"/>
                </a:solidFill>
                <a:latin typeface="+mn-lt"/>
                <a:ea typeface="+mn-ea"/>
                <a:cs typeface="+mn-cs"/>
              </a:rPr>
              <a:t>The Marist Association is an </a:t>
            </a:r>
            <a:r>
              <a:rPr lang="en-AU" sz="2800" b="1" dirty="0" smtClean="0">
                <a:solidFill>
                  <a:schemeClr val="tx1"/>
                </a:solidFill>
                <a:latin typeface="+mn-lt"/>
                <a:ea typeface="+mn-ea"/>
                <a:cs typeface="+mn-cs"/>
              </a:rPr>
              <a:t>association</a:t>
            </a:r>
            <a:endParaRPr lang="en-AU" sz="2800" b="1" dirty="0">
              <a:solidFill>
                <a:schemeClr val="tx1"/>
              </a:solidFill>
              <a:latin typeface="+mn-lt"/>
              <a:ea typeface="+mn-ea"/>
              <a:cs typeface="+mn-cs"/>
            </a:endParaRPr>
          </a:p>
        </p:txBody>
      </p:sp>
      <p:sp>
        <p:nvSpPr>
          <p:cNvPr id="7" name="Text Placeholder 6"/>
          <p:cNvSpPr>
            <a:spLocks noGrp="1"/>
          </p:cNvSpPr>
          <p:nvPr>
            <p:ph type="body" sz="half" idx="2"/>
          </p:nvPr>
        </p:nvSpPr>
        <p:spPr>
          <a:xfrm>
            <a:off x="622981" y="1772816"/>
            <a:ext cx="7693435" cy="4824536"/>
          </a:xfrm>
        </p:spPr>
        <p:txBody>
          <a:bodyPr>
            <a:normAutofit fontScale="85000" lnSpcReduction="10000"/>
          </a:bodyPr>
          <a:lstStyle/>
          <a:p>
            <a:pPr algn="l"/>
            <a:r>
              <a:rPr lang="en-AU" sz="2800" dirty="0"/>
              <a:t>Other Church institutions, basic commu­nities and small communities, movements, and </a:t>
            </a:r>
            <a:r>
              <a:rPr lang="en-AU" sz="2800" b="1" dirty="0">
                <a:solidFill>
                  <a:srgbClr val="F1BF09"/>
                </a:solidFill>
              </a:rPr>
              <a:t>forms of association are a source of enrichment for the Church</a:t>
            </a:r>
            <a:r>
              <a:rPr lang="en-AU" sz="2800" dirty="0"/>
              <a:t>, raised up by the Spirit </a:t>
            </a:r>
            <a:r>
              <a:rPr lang="en-AU" sz="2800" dirty="0" smtClean="0"/>
              <a:t>for evan­gelizing </a:t>
            </a:r>
            <a:r>
              <a:rPr lang="en-AU" sz="2800" dirty="0"/>
              <a:t>different areas and sectors. </a:t>
            </a:r>
            <a:r>
              <a:rPr lang="en-AU" sz="2800" b="1" dirty="0">
                <a:solidFill>
                  <a:srgbClr val="F1BF09"/>
                </a:solidFill>
              </a:rPr>
              <a:t>Frequently they bring a new evangelizing fervour and a new capacity for dialogue with the world whereby the Church is renewed</a:t>
            </a:r>
            <a:r>
              <a:rPr lang="en-AU" sz="2800" dirty="0"/>
              <a:t>. </a:t>
            </a:r>
          </a:p>
          <a:p>
            <a:pPr algn="l">
              <a:spcBef>
                <a:spcPts val="1600"/>
              </a:spcBef>
            </a:pPr>
            <a:r>
              <a:rPr lang="en-AU" sz="2800" dirty="0" smtClean="0"/>
              <a:t>But </a:t>
            </a:r>
            <a:r>
              <a:rPr lang="en-AU" sz="2800" dirty="0"/>
              <a:t>it will prove beneficial for them not to lose contact with the rich real­ity of the local parish and to participate readily in the overall pastoral activity of the particular Church. This kind of integration will prevent them from concentrating only on part of the Gospel or the Church, or becoming nomads without roots. </a:t>
            </a:r>
            <a:r>
              <a:rPr lang="en-AU" sz="2800" i="1" dirty="0"/>
              <a:t> </a:t>
            </a:r>
          </a:p>
          <a:p>
            <a:pPr algn="l">
              <a:spcBef>
                <a:spcPts val="1500"/>
              </a:spcBef>
            </a:pPr>
            <a:r>
              <a:rPr lang="en-AU" sz="2100" i="1" dirty="0" smtClean="0"/>
              <a:t>(</a:t>
            </a:r>
            <a:r>
              <a:rPr lang="en-AU" sz="2100" i="1" dirty="0" err="1"/>
              <a:t>Evangelii</a:t>
            </a:r>
            <a:r>
              <a:rPr lang="en-AU" sz="2100" i="1" dirty="0"/>
              <a:t> </a:t>
            </a:r>
            <a:r>
              <a:rPr lang="en-AU" sz="2100" i="1" dirty="0" err="1"/>
              <a:t>Gaudium</a:t>
            </a:r>
            <a:r>
              <a:rPr lang="en-AU" sz="2100" i="1" dirty="0"/>
              <a:t>, 29)</a:t>
            </a:r>
          </a:p>
          <a:p>
            <a:pPr algn="l"/>
            <a:endParaRPr lang="en-AU" dirty="0"/>
          </a:p>
        </p:txBody>
      </p:sp>
      <p:sp>
        <p:nvSpPr>
          <p:cNvPr id="4" name="Rectangle 3"/>
          <p:cNvSpPr/>
          <p:nvPr/>
        </p:nvSpPr>
        <p:spPr>
          <a:xfrm>
            <a:off x="683568" y="980728"/>
            <a:ext cx="2802114" cy="523220"/>
          </a:xfrm>
          <a:prstGeom prst="rect">
            <a:avLst/>
          </a:prstGeom>
        </p:spPr>
        <p:txBody>
          <a:bodyPr wrap="none">
            <a:spAutoFit/>
          </a:bodyPr>
          <a:lstStyle/>
          <a:p>
            <a:r>
              <a:rPr lang="en-AU" sz="2800" b="1" dirty="0"/>
              <a:t>within the church</a:t>
            </a:r>
          </a:p>
        </p:txBody>
      </p:sp>
    </p:spTree>
    <p:extLst>
      <p:ext uri="{BB962C8B-B14F-4D97-AF65-F5344CB8AC3E}">
        <p14:creationId xmlns:p14="http://schemas.microsoft.com/office/powerpoint/2010/main" val="178000391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omposi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TotalTime>
  <Words>1204</Words>
  <Application>Microsoft Office PowerPoint</Application>
  <PresentationFormat>On-screen Show (4:3)</PresentationFormat>
  <Paragraphs>145</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Composite</vt:lpstr>
      <vt:lpstr>PowerPoint Presentation</vt:lpstr>
      <vt:lpstr>Take a few minutes to read and reflect on the extracts from Pope Francis’ apostolic exhortation, Evangelii Gaudium.  What particularly strikes you in these extracts?  Share your thoughts with another. </vt:lpstr>
      <vt:lpstr>PowerPoint Presentation</vt:lpstr>
      <vt:lpstr>PowerPoint Presentation</vt:lpstr>
      <vt:lpstr>PowerPoint Presentation</vt:lpstr>
      <vt:lpstr>PowerPoint Presentation</vt:lpstr>
      <vt:lpstr>PowerPoint Presentation</vt:lpstr>
      <vt:lpstr>PowerPoint Presentation</vt:lpstr>
      <vt:lpstr>The Marist Association is an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Marcellin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Sharon Williams</cp:lastModifiedBy>
  <cp:revision>199</cp:revision>
  <cp:lastPrinted>2016-03-31T04:22:04Z</cp:lastPrinted>
  <dcterms:created xsi:type="dcterms:W3CDTF">2014-03-28T00:23:55Z</dcterms:created>
  <dcterms:modified xsi:type="dcterms:W3CDTF">2016-05-05T05:54:19Z</dcterms:modified>
</cp:coreProperties>
</file>